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5" r:id="rId7"/>
    <p:sldId id="266"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ECC7AD-11AA-4433-B70C-E027AFF79DA8}">
          <p14:sldIdLst>
            <p14:sldId id="256"/>
          </p14:sldIdLst>
        </p14:section>
        <p14:section name="Opportunity" id="{09571398-3958-445C-9D34-BA3D3079632B}">
          <p14:sldIdLst>
            <p14:sldId id="257"/>
            <p14:sldId id="258"/>
          </p14:sldIdLst>
        </p14:section>
        <p14:section name="Market" id="{97F70BA8-34D3-496A-BA0A-2E87AEA8BB03}">
          <p14:sldIdLst>
            <p14:sldId id="259"/>
            <p14:sldId id="260"/>
          </p14:sldIdLst>
        </p14:section>
        <p14:section name="Solution" id="{B310C4AA-5F4C-48F3-B84E-E2BFDCC70393}">
          <p14:sldIdLst>
            <p14:sldId id="265"/>
            <p14:sldId id="266"/>
            <p14:sldId id="261"/>
            <p14:sldId id="262"/>
          </p14:sldIdLst>
        </p14:section>
        <p14:section name="Buisness Model" id="{3AB307C6-2830-4372-924E-0BA456947C8E}">
          <p14:sldIdLst>
            <p14:sldId id="263"/>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B3B"/>
    <a:srgbClr val="3E564C"/>
    <a:srgbClr val="25282C"/>
    <a:srgbClr val="364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9E3EB-6D98-425D-A9BE-CFA030B00FE4}" type="datetimeFigureOut">
              <a:rPr lang="en-IN" smtClean="0"/>
              <a:t>19-10-2024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5B145-7ACA-4390-996B-559B9004C31E}" type="slidenum">
              <a:rPr lang="en-IN" smtClean="0"/>
              <a:t>‹#›</a:t>
            </a:fld>
            <a:endParaRPr lang="en-IN"/>
          </a:p>
        </p:txBody>
      </p:sp>
    </p:spTree>
    <p:extLst>
      <p:ext uri="{BB962C8B-B14F-4D97-AF65-F5344CB8AC3E}">
        <p14:creationId xmlns:p14="http://schemas.microsoft.com/office/powerpoint/2010/main" val="286746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85B145-7ACA-4390-996B-559B9004C31E}" type="slidenum">
              <a:rPr lang="en-IN" smtClean="0"/>
              <a:t>1</a:t>
            </a:fld>
            <a:endParaRPr lang="en-IN"/>
          </a:p>
        </p:txBody>
      </p:sp>
    </p:spTree>
    <p:extLst>
      <p:ext uri="{BB962C8B-B14F-4D97-AF65-F5344CB8AC3E}">
        <p14:creationId xmlns:p14="http://schemas.microsoft.com/office/powerpoint/2010/main" val="57373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085B145-7ACA-4390-996B-559B9004C31E}" type="slidenum">
              <a:rPr lang="en-IN" smtClean="0"/>
              <a:t>2</a:t>
            </a:fld>
            <a:endParaRPr lang="en-IN"/>
          </a:p>
        </p:txBody>
      </p:sp>
    </p:spTree>
    <p:extLst>
      <p:ext uri="{BB962C8B-B14F-4D97-AF65-F5344CB8AC3E}">
        <p14:creationId xmlns:p14="http://schemas.microsoft.com/office/powerpoint/2010/main" val="425544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5B145-7ACA-4390-996B-559B9004C31E}"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329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5B145-7ACA-4390-996B-559B9004C31E}"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8729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5B145-7ACA-4390-996B-559B9004C31E}"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092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85B145-7ACA-4390-996B-559B9004C31E}"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144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D19F-99D9-714A-CCD1-78D9CB1318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C39D81-9DB8-958A-EAFD-53888C74F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035572-2AF4-FA49-8CE1-72C5CB2963DC}"/>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49E5E45C-647E-05AB-A828-2D1669549A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419BF3-1B18-432E-3139-06803CBE17EB}"/>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314683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2016-5611-7E84-205F-967F364B85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A9D3C6-5384-FF9F-D57D-EF3FF6C879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79B759-D67C-147D-86DA-07928C8B2958}"/>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8477247F-C635-F6BA-02F5-6F1623F52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69E30B-CD2D-09D3-6B34-9C104CCF242E}"/>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348774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31F8B-3251-DF66-60C1-C87AFDAEE8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E72088-F3BA-529F-AA52-172307F482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500224-E7C2-FA68-4C17-237900ED55C2}"/>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631013E7-08B3-8620-3E71-73A66E33A7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9A7969-0DA8-7F5C-924E-5EC2B9C40653}"/>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301955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59D4-602B-3433-A049-B832F96D5C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A9B6F1-9FD2-D123-7BE6-F530AF852D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297BD1-E382-FA45-7823-74E9DE1EDA04}"/>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1A9706E9-DB47-897F-79B0-78E58C19C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4D93E6-8F6F-957E-6E2E-05C681E0EF8F}"/>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190990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2C57-A550-7413-5D05-4F9B93C23B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E2CFE6-D6DB-5C62-8C36-4BB8375D3F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1D629D-3406-C2CD-0195-EAC7C7C429A1}"/>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79690160-1BAC-121E-85EC-F95A4A76E3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440E46-1B5C-C126-4D03-B39CDAAFA018}"/>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1010516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943EF-C3F6-38BB-F2FF-4E36D20CDE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3559C7-D006-E213-4625-AFBAB2AA48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5C2B28-89E3-AB58-5C2D-E07CFB83DA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EAE7F3-D4F3-5F46-33F2-B93A1DB66205}"/>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6" name="Footer Placeholder 5">
            <a:extLst>
              <a:ext uri="{FF2B5EF4-FFF2-40B4-BE49-F238E27FC236}">
                <a16:creationId xmlns:a16="http://schemas.microsoft.com/office/drawing/2014/main" id="{5717D3C1-9495-C550-5603-262F538A33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DAF22F-AED7-4D37-C418-6C2FB4FBA8DC}"/>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59323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455AE-38FE-5946-83C3-0EE9186984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B4E1DA-FB74-E4AE-7968-3178940A6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95EC2C-E110-E671-C75A-74E9E12B00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A28AED-584F-DBAD-2AB7-4A629F44FC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875EAA-F228-C8F5-2517-8D571C9F3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FAD698-238A-D615-BBF6-A72757220CB0}"/>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8" name="Footer Placeholder 7">
            <a:extLst>
              <a:ext uri="{FF2B5EF4-FFF2-40B4-BE49-F238E27FC236}">
                <a16:creationId xmlns:a16="http://schemas.microsoft.com/office/drawing/2014/main" id="{33C03C93-B944-2D37-66DB-8FB2E7704B5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1535AEC-961B-78A5-B1EA-6CBFFFDE45C1}"/>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132478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4F08-B0A8-AFD6-0EED-47FCA171A83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07413F-5D59-0666-2914-AD761F936599}"/>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4" name="Footer Placeholder 3">
            <a:extLst>
              <a:ext uri="{FF2B5EF4-FFF2-40B4-BE49-F238E27FC236}">
                <a16:creationId xmlns:a16="http://schemas.microsoft.com/office/drawing/2014/main" id="{B274A858-61A1-B2A5-27DA-6A085A92E9B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F2A40B-A9F0-11D9-3B50-7B5F0CB67083}"/>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347090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C4113-981C-F55B-7D93-38F4D2DCC0AD}"/>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3" name="Footer Placeholder 2">
            <a:extLst>
              <a:ext uri="{FF2B5EF4-FFF2-40B4-BE49-F238E27FC236}">
                <a16:creationId xmlns:a16="http://schemas.microsoft.com/office/drawing/2014/main" id="{A1D5AC2A-7BE4-B369-5F52-FDC2BFE4DB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E0DE47-5026-3D25-6933-78836ED82541}"/>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294573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D77A-BF16-E4E3-9B44-C7CEB3E43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EAC011E-254B-D227-105F-CC598251DA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886C9C-6E12-26D5-49D9-391F5F38D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DDDC3A-B063-8F2E-5E63-AE2043F56FB9}"/>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6" name="Footer Placeholder 5">
            <a:extLst>
              <a:ext uri="{FF2B5EF4-FFF2-40B4-BE49-F238E27FC236}">
                <a16:creationId xmlns:a16="http://schemas.microsoft.com/office/drawing/2014/main" id="{9B7241AE-0502-8021-A761-B1CAF8ECF0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95FA89-A027-97D0-8B0C-1A5D7695B731}"/>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209288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B715-8A2F-647A-0464-FD057C0A6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3801D0-7ABE-316B-894B-08859526E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3A420EC-95E2-5202-5A5C-C1BB36EC5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5CEB37-A6E9-6733-E451-78A4F46BC727}"/>
              </a:ext>
            </a:extLst>
          </p:cNvPr>
          <p:cNvSpPr>
            <a:spLocks noGrp="1"/>
          </p:cNvSpPr>
          <p:nvPr>
            <p:ph type="dt" sz="half" idx="10"/>
          </p:nvPr>
        </p:nvSpPr>
        <p:spPr/>
        <p:txBody>
          <a:bodyPr/>
          <a:lstStyle/>
          <a:p>
            <a:fld id="{DFE323C4-6C73-49FB-96B5-9FC9F20D53C8}" type="datetimeFigureOut">
              <a:rPr lang="en-IN" smtClean="0"/>
              <a:t>19-10-2024</a:t>
            </a:fld>
            <a:endParaRPr lang="en-IN"/>
          </a:p>
        </p:txBody>
      </p:sp>
      <p:sp>
        <p:nvSpPr>
          <p:cNvPr id="6" name="Footer Placeholder 5">
            <a:extLst>
              <a:ext uri="{FF2B5EF4-FFF2-40B4-BE49-F238E27FC236}">
                <a16:creationId xmlns:a16="http://schemas.microsoft.com/office/drawing/2014/main" id="{72D5A8CF-A24B-A442-ECBB-0194CEE508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4BE555-F14A-1BBE-DB0F-C30D00607853}"/>
              </a:ext>
            </a:extLst>
          </p:cNvPr>
          <p:cNvSpPr>
            <a:spLocks noGrp="1"/>
          </p:cNvSpPr>
          <p:nvPr>
            <p:ph type="sldNum" sz="quarter" idx="12"/>
          </p:nvPr>
        </p:nvSpPr>
        <p:spPr/>
        <p:txBody>
          <a:bodyPr/>
          <a:lstStyle/>
          <a:p>
            <a:fld id="{442FAA3A-1734-4869-8F94-C8EFA8CBFEFF}" type="slidenum">
              <a:rPr lang="en-IN" smtClean="0"/>
              <a:t>‹#›</a:t>
            </a:fld>
            <a:endParaRPr lang="en-IN"/>
          </a:p>
        </p:txBody>
      </p:sp>
    </p:spTree>
    <p:extLst>
      <p:ext uri="{BB962C8B-B14F-4D97-AF65-F5344CB8AC3E}">
        <p14:creationId xmlns:p14="http://schemas.microsoft.com/office/powerpoint/2010/main" val="266867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4637C8-CA51-0558-E844-A52E27EE36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8EE1C6-F4B9-DCB5-71C3-8CC483A83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507F6-8DE5-6EAA-D9F3-9715369B91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E323C4-6C73-49FB-96B5-9FC9F20D53C8}" type="datetimeFigureOut">
              <a:rPr lang="en-IN" smtClean="0"/>
              <a:t>19-10-2024</a:t>
            </a:fld>
            <a:endParaRPr lang="en-IN"/>
          </a:p>
        </p:txBody>
      </p:sp>
      <p:sp>
        <p:nvSpPr>
          <p:cNvPr id="5" name="Footer Placeholder 4">
            <a:extLst>
              <a:ext uri="{FF2B5EF4-FFF2-40B4-BE49-F238E27FC236}">
                <a16:creationId xmlns:a16="http://schemas.microsoft.com/office/drawing/2014/main" id="{CEEA076D-E5F3-7344-AD45-4DE4A1A56A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16F54E1-5497-0002-DFBE-4260BAF211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2FAA3A-1734-4869-8F94-C8EFA8CBFEFF}" type="slidenum">
              <a:rPr lang="en-IN" smtClean="0"/>
              <a:t>‹#›</a:t>
            </a:fld>
            <a:endParaRPr lang="en-IN"/>
          </a:p>
        </p:txBody>
      </p:sp>
    </p:spTree>
    <p:extLst>
      <p:ext uri="{BB962C8B-B14F-4D97-AF65-F5344CB8AC3E}">
        <p14:creationId xmlns:p14="http://schemas.microsoft.com/office/powerpoint/2010/main" val="3997508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8.xml"/><Relationship Id="rId5" Type="http://schemas.openxmlformats.org/officeDocument/2006/relationships/slide" Target="slide2.xml"/><Relationship Id="rId1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slide" Target="slide1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5.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5.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phone on a road with cars on it&#10;&#10;Description automatically generated">
            <a:extLst>
              <a:ext uri="{FF2B5EF4-FFF2-40B4-BE49-F238E27FC236}">
                <a16:creationId xmlns:a16="http://schemas.microsoft.com/office/drawing/2014/main" id="{E9C9915B-5443-43FD-E0C1-C0B458A0A0CE}"/>
              </a:ext>
            </a:extLst>
          </p:cNvPr>
          <p:cNvPicPr>
            <a:picLocks noChangeAspect="1"/>
          </p:cNvPicPr>
          <p:nvPr/>
        </p:nvPicPr>
        <p:blipFill>
          <a:blip r:embed="rId3">
            <a:extLst>
              <a:ext uri="{28A0092B-C50C-407E-A947-70E740481C1C}">
                <a14:useLocalDpi xmlns:a14="http://schemas.microsoft.com/office/drawing/2010/main" val="0"/>
              </a:ext>
            </a:extLst>
          </a:blip>
          <a:srcRect t="34412" b="28088"/>
          <a:stretch/>
        </p:blipFill>
        <p:spPr>
          <a:xfrm>
            <a:off x="1" y="0"/>
            <a:ext cx="12192000" cy="6858001"/>
          </a:xfrm>
          <a:prstGeom prst="rect">
            <a:avLst/>
          </a:prstGeom>
        </p:spPr>
      </p:pic>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C12696DB-5C6B-A90A-E787-E147A5B35541}"/>
                  </a:ext>
                </a:extLst>
              </p:cNvPr>
              <p:cNvGraphicFramePr>
                <a:graphicFrameLocks noChangeAspect="1"/>
              </p:cNvGraphicFramePr>
              <p:nvPr>
                <p:extLst>
                  <p:ext uri="{D42A27DB-BD31-4B8C-83A1-F6EECF244321}">
                    <p14:modId xmlns:p14="http://schemas.microsoft.com/office/powerpoint/2010/main" val="2691130805"/>
                  </p:ext>
                </p:extLst>
              </p:nvPr>
            </p:nvGraphicFramePr>
            <p:xfrm>
              <a:off x="0" y="4409768"/>
              <a:ext cx="3735499" cy="2101218"/>
            </p:xfrm>
            <a:graphic>
              <a:graphicData uri="http://schemas.microsoft.com/office/powerpoint/2016/sectionzoom">
                <psez:sectionZm>
                  <psez:sectionZmObj sectionId="{09571398-3958-445C-9D34-BA3D3079632B}">
                    <psez:zmPr id="{D51F918D-27D1-4EA6-BA48-4DA10C45C40C}" transitionDur="1000" showBg="0">
                      <p166:blipFill xmlns:p166="http://schemas.microsoft.com/office/powerpoint/2016/6/main">
                        <a:blip r:embed="rId4"/>
                        <a:stretch>
                          <a:fillRect/>
                        </a:stretch>
                      </p166:blipFill>
                      <p166:spPr xmlns:p166="http://schemas.microsoft.com/office/powerpoint/2016/6/main">
                        <a:xfrm>
                          <a:off x="0" y="0"/>
                          <a:ext cx="3735499" cy="2101218"/>
                        </a:xfrm>
                        <a:prstGeom prst="rect">
                          <a:avLst/>
                        </a:prstGeom>
                      </p166:spPr>
                    </psez:zmPr>
                  </psez:sectionZmObj>
                </psez:sectionZm>
              </a:graphicData>
            </a:graphic>
          </p:graphicFrame>
        </mc:Choice>
        <mc:Fallback xmlns="">
          <p:pic>
            <p:nvPicPr>
              <p:cNvPr id="22" name="Section Zoom 21">
                <a:hlinkClick r:id="rId5" action="ppaction://hlinksldjump"/>
                <a:extLst>
                  <a:ext uri="{FF2B5EF4-FFF2-40B4-BE49-F238E27FC236}">
                    <a16:creationId xmlns:a16="http://schemas.microsoft.com/office/drawing/2014/main" id="{C12696DB-5C6B-A90A-E787-E147A5B35541}"/>
                  </a:ext>
                </a:extLst>
              </p:cNvPr>
              <p:cNvPicPr>
                <a:picLocks noGrp="1" noRot="1" noChangeAspect="1" noMove="1" noResize="1" noEditPoints="1" noAdjustHandles="1" noChangeArrowheads="1" noChangeShapeType="1"/>
              </p:cNvPicPr>
              <p:nvPr/>
            </p:nvPicPr>
            <p:blipFill>
              <a:blip r:embed="rId6"/>
              <a:stretch>
                <a:fillRect/>
              </a:stretch>
            </p:blipFill>
            <p:spPr>
              <a:xfrm>
                <a:off x="0" y="4409768"/>
                <a:ext cx="3735499" cy="210121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48AAD803-5C49-3272-968C-CBCB0C2B113E}"/>
                  </a:ext>
                </a:extLst>
              </p:cNvPr>
              <p:cNvGraphicFramePr>
                <a:graphicFrameLocks noChangeAspect="1"/>
              </p:cNvGraphicFramePr>
              <p:nvPr>
                <p:extLst>
                  <p:ext uri="{D42A27DB-BD31-4B8C-83A1-F6EECF244321}">
                    <p14:modId xmlns:p14="http://schemas.microsoft.com/office/powerpoint/2010/main" val="1778621505"/>
                  </p:ext>
                </p:extLst>
              </p:nvPr>
            </p:nvGraphicFramePr>
            <p:xfrm>
              <a:off x="3391750" y="2581936"/>
              <a:ext cx="3266958" cy="1837664"/>
            </p:xfrm>
            <a:graphic>
              <a:graphicData uri="http://schemas.microsoft.com/office/powerpoint/2016/sectionzoom">
                <psez:sectionZm>
                  <psez:sectionZmObj sectionId="{97F70BA8-34D3-496A-BA0A-2E87AEA8BB03}">
                    <psez:zmPr id="{F8AF94C6-30DC-4829-A071-D11898837FBE}" transitionDur="1000" showBg="0">
                      <p166:blipFill xmlns:p166="http://schemas.microsoft.com/office/powerpoint/2016/6/main">
                        <a:blip r:embed="rId7"/>
                        <a:stretch>
                          <a:fillRect/>
                        </a:stretch>
                      </p166:blipFill>
                      <p166:spPr xmlns:p166="http://schemas.microsoft.com/office/powerpoint/2016/6/main">
                        <a:xfrm>
                          <a:off x="0" y="0"/>
                          <a:ext cx="3266958" cy="1837664"/>
                        </a:xfrm>
                        <a:prstGeom prst="rect">
                          <a:avLst/>
                        </a:prstGeom>
                      </p166:spPr>
                    </psez:zmPr>
                  </psez:sectionZmObj>
                </psez:sectionZm>
              </a:graphicData>
            </a:graphic>
          </p:graphicFrame>
        </mc:Choice>
        <mc:Fallback xmlns="">
          <p:pic>
            <p:nvPicPr>
              <p:cNvPr id="24" name="Section Zoom 23">
                <a:hlinkClick r:id="rId8" action="ppaction://hlinksldjump"/>
                <a:extLst>
                  <a:ext uri="{FF2B5EF4-FFF2-40B4-BE49-F238E27FC236}">
                    <a16:creationId xmlns:a16="http://schemas.microsoft.com/office/drawing/2014/main" id="{48AAD803-5C49-3272-968C-CBCB0C2B113E}"/>
                  </a:ext>
                </a:extLst>
              </p:cNvPr>
              <p:cNvPicPr>
                <a:picLocks noGrp="1" noRot="1" noChangeAspect="1" noMove="1" noResize="1" noEditPoints="1" noAdjustHandles="1" noChangeArrowheads="1" noChangeShapeType="1"/>
              </p:cNvPicPr>
              <p:nvPr/>
            </p:nvPicPr>
            <p:blipFill>
              <a:blip r:embed="rId9"/>
              <a:stretch>
                <a:fillRect/>
              </a:stretch>
            </p:blipFill>
            <p:spPr>
              <a:xfrm>
                <a:off x="3391750" y="2581936"/>
                <a:ext cx="3266958" cy="183766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7B125D6D-4056-BB98-9972-5AC3B45CC0E1}"/>
                  </a:ext>
                </a:extLst>
              </p:cNvPr>
              <p:cNvGraphicFramePr>
                <a:graphicFrameLocks noChangeAspect="1"/>
              </p:cNvGraphicFramePr>
              <p:nvPr>
                <p:extLst>
                  <p:ext uri="{D42A27DB-BD31-4B8C-83A1-F6EECF244321}">
                    <p14:modId xmlns:p14="http://schemas.microsoft.com/office/powerpoint/2010/main" val="264086341"/>
                  </p:ext>
                </p:extLst>
              </p:nvPr>
            </p:nvGraphicFramePr>
            <p:xfrm>
              <a:off x="5923287" y="4419599"/>
              <a:ext cx="3735499" cy="2101219"/>
            </p:xfrm>
            <a:graphic>
              <a:graphicData uri="http://schemas.microsoft.com/office/powerpoint/2016/sectionzoom">
                <psez:sectionZm>
                  <psez:sectionZmObj sectionId="{B310C4AA-5F4C-48F3-B84E-E2BFDCC70393}">
                    <psez:zmPr id="{B6CB4B60-B8D2-456E-929F-6B527D763755}" transitionDur="1000" showBg="0">
                      <p166:blipFill xmlns:p166="http://schemas.microsoft.com/office/powerpoint/2016/6/main">
                        <a:blip r:embed="rId10"/>
                        <a:stretch>
                          <a:fillRect/>
                        </a:stretch>
                      </p166:blipFill>
                      <p166:spPr xmlns:p166="http://schemas.microsoft.com/office/powerpoint/2016/6/main">
                        <a:xfrm>
                          <a:off x="0" y="0"/>
                          <a:ext cx="3735499" cy="2101219"/>
                        </a:xfrm>
                        <a:prstGeom prst="rect">
                          <a:avLst/>
                        </a:prstGeom>
                      </p166:spPr>
                    </psez:zmPr>
                  </psez:sectionZmObj>
                </psez:sectionZm>
              </a:graphicData>
            </a:graphic>
          </p:graphicFrame>
        </mc:Choice>
        <mc:Fallback xmlns="">
          <p:pic>
            <p:nvPicPr>
              <p:cNvPr id="26" name="Section Zoom 25">
                <a:hlinkClick r:id="rId11" action="ppaction://hlinksldjump"/>
                <a:extLst>
                  <a:ext uri="{FF2B5EF4-FFF2-40B4-BE49-F238E27FC236}">
                    <a16:creationId xmlns:a16="http://schemas.microsoft.com/office/drawing/2014/main" id="{7B125D6D-4056-BB98-9972-5AC3B45CC0E1}"/>
                  </a:ext>
                </a:extLst>
              </p:cNvPr>
              <p:cNvPicPr>
                <a:picLocks noGrp="1" noRot="1" noChangeAspect="1" noMove="1" noResize="1" noEditPoints="1" noAdjustHandles="1" noChangeArrowheads="1" noChangeShapeType="1"/>
              </p:cNvPicPr>
              <p:nvPr/>
            </p:nvPicPr>
            <p:blipFill>
              <a:blip r:embed="rId12"/>
              <a:stretch>
                <a:fillRect/>
              </a:stretch>
            </p:blipFill>
            <p:spPr>
              <a:xfrm>
                <a:off x="5923287" y="4419599"/>
                <a:ext cx="3735499" cy="210121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CE27FAEE-5353-A23E-AA06-C27C01A7A5A1}"/>
                  </a:ext>
                </a:extLst>
              </p:cNvPr>
              <p:cNvGraphicFramePr>
                <a:graphicFrameLocks noChangeAspect="1"/>
              </p:cNvGraphicFramePr>
              <p:nvPr>
                <p:extLst>
                  <p:ext uri="{D42A27DB-BD31-4B8C-83A1-F6EECF244321}">
                    <p14:modId xmlns:p14="http://schemas.microsoft.com/office/powerpoint/2010/main" val="2716956303"/>
                  </p:ext>
                </p:extLst>
              </p:nvPr>
            </p:nvGraphicFramePr>
            <p:xfrm>
              <a:off x="8153410" y="2438401"/>
              <a:ext cx="3522128" cy="1981197"/>
            </p:xfrm>
            <a:graphic>
              <a:graphicData uri="http://schemas.microsoft.com/office/powerpoint/2016/sectionzoom">
                <psez:sectionZm>
                  <psez:sectionZmObj sectionId="{3AB307C6-2830-4372-924E-0BA456947C8E}">
                    <psez:zmPr id="{2DE4FD41-F326-46B7-B539-2F4B64EEAE6E}" transitionDur="1000" showBg="0">
                      <p166:blipFill xmlns:p166="http://schemas.microsoft.com/office/powerpoint/2016/6/main">
                        <a:blip r:embed="rId13"/>
                        <a:stretch>
                          <a:fillRect/>
                        </a:stretch>
                      </p166:blipFill>
                      <p166:spPr xmlns:p166="http://schemas.microsoft.com/office/powerpoint/2016/6/main">
                        <a:xfrm>
                          <a:off x="0" y="0"/>
                          <a:ext cx="3522128" cy="1981197"/>
                        </a:xfrm>
                        <a:prstGeom prst="rect">
                          <a:avLst/>
                        </a:prstGeom>
                      </p166:spPr>
                    </psez:zmPr>
                  </psez:sectionZmObj>
                </psez:sectionZm>
              </a:graphicData>
            </a:graphic>
          </p:graphicFrame>
        </mc:Choice>
        <mc:Fallback xmlns="">
          <p:pic>
            <p:nvPicPr>
              <p:cNvPr id="28" name="Section Zoom 27">
                <a:hlinkClick r:id="rId14" action="ppaction://hlinksldjump"/>
                <a:extLst>
                  <a:ext uri="{FF2B5EF4-FFF2-40B4-BE49-F238E27FC236}">
                    <a16:creationId xmlns:a16="http://schemas.microsoft.com/office/drawing/2014/main" id="{CE27FAEE-5353-A23E-AA06-C27C01A7A5A1}"/>
                  </a:ext>
                </a:extLst>
              </p:cNvPr>
              <p:cNvPicPr>
                <a:picLocks noGrp="1" noRot="1" noChangeAspect="1" noMove="1" noResize="1" noEditPoints="1" noAdjustHandles="1" noChangeArrowheads="1" noChangeShapeType="1"/>
              </p:cNvPicPr>
              <p:nvPr/>
            </p:nvPicPr>
            <p:blipFill>
              <a:blip r:embed="rId15"/>
              <a:stretch>
                <a:fillRect/>
              </a:stretch>
            </p:blipFill>
            <p:spPr>
              <a:xfrm>
                <a:off x="8153410" y="2438401"/>
                <a:ext cx="3522128" cy="1981197"/>
              </a:xfrm>
              <a:prstGeom prst="rect">
                <a:avLst/>
              </a:prstGeom>
            </p:spPr>
          </p:pic>
        </mc:Fallback>
      </mc:AlternateContent>
      <p:sp>
        <p:nvSpPr>
          <p:cNvPr id="2" name="Rectangle 1">
            <a:extLst>
              <a:ext uri="{FF2B5EF4-FFF2-40B4-BE49-F238E27FC236}">
                <a16:creationId xmlns:a16="http://schemas.microsoft.com/office/drawing/2014/main" id="{B83F6B66-A73D-2195-2A83-6F3FF693D177}"/>
              </a:ext>
            </a:extLst>
          </p:cNvPr>
          <p:cNvSpPr/>
          <p:nvPr/>
        </p:nvSpPr>
        <p:spPr>
          <a:xfrm>
            <a:off x="0" y="749188"/>
            <a:ext cx="12191999" cy="967510"/>
          </a:xfrm>
          <a:prstGeom prst="rect">
            <a:avLst/>
          </a:prstGeom>
          <a:solidFill>
            <a:srgbClr val="2E3B3B"/>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highlight>
                <a:srgbClr val="3E564C"/>
              </a:highlight>
            </a:endParaRPr>
          </a:p>
        </p:txBody>
      </p:sp>
      <p:sp>
        <p:nvSpPr>
          <p:cNvPr id="30" name="TextBox 29">
            <a:extLst>
              <a:ext uri="{FF2B5EF4-FFF2-40B4-BE49-F238E27FC236}">
                <a16:creationId xmlns:a16="http://schemas.microsoft.com/office/drawing/2014/main" id="{5BB2CD90-5AF6-5C88-35DC-F883A3B73E39}"/>
              </a:ext>
            </a:extLst>
          </p:cNvPr>
          <p:cNvSpPr txBox="1"/>
          <p:nvPr/>
        </p:nvSpPr>
        <p:spPr>
          <a:xfrm>
            <a:off x="2106371" y="691877"/>
            <a:ext cx="7979255" cy="1077218"/>
          </a:xfrm>
          <a:prstGeom prst="rect">
            <a:avLst/>
          </a:prstGeom>
          <a:noFill/>
        </p:spPr>
        <p:txBody>
          <a:bodyPr wrap="square">
            <a:spAutoFit/>
          </a:bodyPr>
          <a:lstStyle/>
          <a:p>
            <a:pPr algn="ctr"/>
            <a:r>
              <a:rPr lang="en-IN" sz="32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SMART TRAFFIC MANAGEMENT</a:t>
            </a:r>
          </a:p>
          <a:p>
            <a:pPr algn="ctr"/>
            <a:r>
              <a:rPr lang="en-IN" sz="3200" b="1" spc="300" dirty="0">
                <a:solidFill>
                  <a:schemeClr val="bg1"/>
                </a:solidFill>
                <a:effectLst>
                  <a:outerShdw blurRad="292100" sx="102000" sy="102000" algn="ctr" rotWithShape="0">
                    <a:prstClr val="black">
                      <a:alpha val="52000"/>
                    </a:prstClr>
                  </a:outerShdw>
                </a:effectLst>
                <a:latin typeface="Montserrat" panose="00000500000000000000" pitchFamily="2" charset="0"/>
              </a:rPr>
              <a:t>CYBERSECURITY MODEL</a:t>
            </a:r>
            <a:endParaRPr lang="en-LT" sz="3200" b="1" spc="300" dirty="0">
              <a:solidFill>
                <a:schemeClr val="bg1"/>
              </a:solidFill>
              <a:effectLst>
                <a:outerShdw blurRad="292100" sx="102000" sy="102000" algn="ctr" rotWithShape="0">
                  <a:prstClr val="black">
                    <a:alpha val="52000"/>
                  </a:prstClr>
                </a:outerShdw>
              </a:effectLst>
              <a:latin typeface="Montserrat" panose="00000500000000000000" pitchFamily="2" charset="0"/>
            </a:endParaRPr>
          </a:p>
        </p:txBody>
      </p:sp>
    </p:spTree>
    <p:extLst>
      <p:ext uri="{BB962C8B-B14F-4D97-AF65-F5344CB8AC3E}">
        <p14:creationId xmlns:p14="http://schemas.microsoft.com/office/powerpoint/2010/main" val="333834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25000" decel="25000" autoRev="1" fill="hold" nodeType="withEffect">
                                  <p:stCondLst>
                                    <p:cond delay="0"/>
                                  </p:stCondLst>
                                  <p:childTnLst>
                                    <p:animScale>
                                      <p:cBhvr>
                                        <p:cTn id="6" dur="300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CE1D1B-FC12-B1AE-6B35-7D5B553A46E1}"/>
              </a:ext>
            </a:extLst>
          </p:cNvPr>
          <p:cNvSpPr/>
          <p:nvPr/>
        </p:nvSpPr>
        <p:spPr>
          <a:xfrm>
            <a:off x="2698955" y="308488"/>
            <a:ext cx="6794090" cy="6241025"/>
          </a:xfrm>
          <a:prstGeom prst="ellipse">
            <a:avLst/>
          </a:prstGeom>
          <a:solidFill>
            <a:srgbClr val="25282C">
              <a:alpha val="7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 name="Graphic 1" descr="Gears with solid fill">
            <a:extLst>
              <a:ext uri="{FF2B5EF4-FFF2-40B4-BE49-F238E27FC236}">
                <a16:creationId xmlns:a16="http://schemas.microsoft.com/office/drawing/2014/main" id="{3205F531-AB4E-4C75-A019-4D05B8B4CC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263" y="459058"/>
            <a:ext cx="3107474" cy="3107474"/>
          </a:xfrm>
          <a:prstGeom prst="rect">
            <a:avLst/>
          </a:prstGeom>
        </p:spPr>
      </p:pic>
      <p:sp>
        <p:nvSpPr>
          <p:cNvPr id="5" name="Rectangle 4">
            <a:extLst>
              <a:ext uri="{FF2B5EF4-FFF2-40B4-BE49-F238E27FC236}">
                <a16:creationId xmlns:a16="http://schemas.microsoft.com/office/drawing/2014/main" id="{74787820-C482-76AA-B3B6-BAA0E08C1295}"/>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
        <p:nvSpPr>
          <p:cNvPr id="7" name="Rectangle 6">
            <a:extLst>
              <a:ext uri="{FF2B5EF4-FFF2-40B4-BE49-F238E27FC236}">
                <a16:creationId xmlns:a16="http://schemas.microsoft.com/office/drawing/2014/main" id="{2050216E-6D56-CA08-2BF0-11F9774B0167}"/>
              </a:ext>
            </a:extLst>
          </p:cNvPr>
          <p:cNvSpPr/>
          <p:nvPr/>
        </p:nvSpPr>
        <p:spPr>
          <a:xfrm>
            <a:off x="2947643" y="4437112"/>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spTree>
    <p:extLst>
      <p:ext uri="{BB962C8B-B14F-4D97-AF65-F5344CB8AC3E}">
        <p14:creationId xmlns:p14="http://schemas.microsoft.com/office/powerpoint/2010/main" val="328052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34FD37-6D74-5F2D-9420-A7B4CBF83583}"/>
              </a:ext>
            </a:extLst>
          </p:cNvPr>
          <p:cNvSpPr/>
          <p:nvPr/>
        </p:nvSpPr>
        <p:spPr>
          <a:xfrm>
            <a:off x="-1828801" y="-2407920"/>
            <a:ext cx="15880081" cy="1197864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50" name="Picture 49" descr="A blue and white cloud&#10;&#10;Description automatically generated">
            <a:extLst>
              <a:ext uri="{FF2B5EF4-FFF2-40B4-BE49-F238E27FC236}">
                <a16:creationId xmlns:a16="http://schemas.microsoft.com/office/drawing/2014/main" id="{B32C530F-FC9E-F775-FA76-41F65431A86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5984" r="5984"/>
          <a:stretch/>
        </p:blipFill>
        <p:spPr>
          <a:xfrm>
            <a:off x="0" y="0"/>
            <a:ext cx="12192000" cy="6858000"/>
          </a:xfrm>
          <a:prstGeom prst="rect">
            <a:avLst/>
          </a:prstGeom>
        </p:spPr>
      </p:pic>
      <p:sp>
        <p:nvSpPr>
          <p:cNvPr id="51" name="Rectangle 50">
            <a:extLst>
              <a:ext uri="{FF2B5EF4-FFF2-40B4-BE49-F238E27FC236}">
                <a16:creationId xmlns:a16="http://schemas.microsoft.com/office/drawing/2014/main" id="{9D71FE53-CF52-343A-7B90-4F9167C2D022}"/>
              </a:ext>
            </a:extLst>
          </p:cNvPr>
          <p:cNvSpPr/>
          <p:nvPr/>
        </p:nvSpPr>
        <p:spPr>
          <a:xfrm>
            <a:off x="6857136" y="2079415"/>
            <a:ext cx="4057521"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MODEL</a:t>
            </a:r>
          </a:p>
        </p:txBody>
      </p:sp>
      <p:sp>
        <p:nvSpPr>
          <p:cNvPr id="52" name="Rectangle 51">
            <a:extLst>
              <a:ext uri="{FF2B5EF4-FFF2-40B4-BE49-F238E27FC236}">
                <a16:creationId xmlns:a16="http://schemas.microsoft.com/office/drawing/2014/main" id="{9FA6B119-0884-2C3C-81F1-7F42C30EA57B}"/>
              </a:ext>
            </a:extLst>
          </p:cNvPr>
          <p:cNvSpPr/>
          <p:nvPr/>
        </p:nvSpPr>
        <p:spPr>
          <a:xfrm>
            <a:off x="3081454" y="3481925"/>
            <a:ext cx="6029092"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Our smart traffic management system provides a robust cybersecurity solution specifically designed to secure urban traffic infrastructure. By integrating advanced identification and mitigation strategies, we ensure the safety, efficiency, and reliability of smart traffic networks. Key benefits include automated security analyzer, real-time threat detection, and proactive prevention of unauthorized access, thus protecting critical traffic management data and infrastructure.</a:t>
            </a:r>
            <a:endParaRPr kumimoji="0" lang="en-LT" b="1" i="0" u="none" strike="noStrike" kern="1200" cap="none" spc="300" normalizeH="0" baseline="0" noProof="0" dirty="0">
              <a:ln>
                <a:noFill/>
              </a:ln>
              <a:solidFill>
                <a:schemeClr val="bg1"/>
              </a:solidFill>
              <a:effectLst/>
              <a:uLnTx/>
              <a:uFillTx/>
              <a:latin typeface="Raleway" panose="020B0503030101060003" pitchFamily="34" charset="77"/>
              <a:ea typeface="+mn-ea"/>
              <a:cs typeface="+mn-cs"/>
            </a:endParaRPr>
          </a:p>
        </p:txBody>
      </p:sp>
      <p:pic>
        <p:nvPicPr>
          <p:cNvPr id="53" name="Graphic 52" descr="Gears with solid fill">
            <a:extLst>
              <a:ext uri="{FF2B5EF4-FFF2-40B4-BE49-F238E27FC236}">
                <a16:creationId xmlns:a16="http://schemas.microsoft.com/office/drawing/2014/main" id="{3D24A665-D18E-8A98-655A-8D4A1D2E639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85677" y="670581"/>
            <a:ext cx="1765962" cy="1765962"/>
          </a:xfrm>
          <a:prstGeom prst="rect">
            <a:avLst/>
          </a:prstGeom>
          <a:effectLst>
            <a:outerShdw blurRad="177800" sx="102000" sy="102000" algn="ctr" rotWithShape="0">
              <a:prstClr val="black">
                <a:alpha val="40000"/>
              </a:prstClr>
            </a:outerShdw>
          </a:effectLst>
        </p:spPr>
      </p:pic>
      <p:sp useBgFill="1">
        <p:nvSpPr>
          <p:cNvPr id="56" name="Graphic 22">
            <a:extLst>
              <a:ext uri="{FF2B5EF4-FFF2-40B4-BE49-F238E27FC236}">
                <a16:creationId xmlns:a16="http://schemas.microsoft.com/office/drawing/2014/main" id="{0578A60F-57FF-0510-92EB-EED8A40E4D5E}"/>
              </a:ext>
            </a:extLst>
          </p:cNvPr>
          <p:cNvSpPr/>
          <p:nvPr/>
        </p:nvSpPr>
        <p:spPr>
          <a:xfrm>
            <a:off x="-26122" y="0"/>
            <a:ext cx="3095840" cy="3106380"/>
          </a:xfrm>
          <a:custGeom>
            <a:avLst/>
            <a:gdLst>
              <a:gd name="connsiteX0" fmla="*/ 1783371 w 4040992"/>
              <a:gd name="connsiteY0" fmla="*/ -70 h 4054751"/>
              <a:gd name="connsiteX1" fmla="*/ 1679638 w 4040992"/>
              <a:gd name="connsiteY1" fmla="*/ 208425 h 4054751"/>
              <a:gd name="connsiteX2" fmla="*/ 1575904 w 4040992"/>
              <a:gd name="connsiteY2" fmla="*/ 416940 h 4054751"/>
              <a:gd name="connsiteX3" fmla="*/ 1474709 w 4040992"/>
              <a:gd name="connsiteY3" fmla="*/ 452102 h 4054751"/>
              <a:gd name="connsiteX4" fmla="*/ 1289215 w 4040992"/>
              <a:gd name="connsiteY4" fmla="*/ 529824 h 4054751"/>
              <a:gd name="connsiteX5" fmla="*/ 1204935 w 4040992"/>
              <a:gd name="connsiteY5" fmla="*/ 572403 h 4054751"/>
              <a:gd name="connsiteX6" fmla="*/ 983258 w 4040992"/>
              <a:gd name="connsiteY6" fmla="*/ 496954 h 4054751"/>
              <a:gd name="connsiteX7" fmla="*/ 761599 w 4040992"/>
              <a:gd name="connsiteY7" fmla="*/ 421486 h 4054751"/>
              <a:gd name="connsiteX8" fmla="*/ 594762 w 4040992"/>
              <a:gd name="connsiteY8" fmla="*/ 589937 h 4054751"/>
              <a:gd name="connsiteX9" fmla="*/ 427944 w 4040992"/>
              <a:gd name="connsiteY9" fmla="*/ 758407 h 4054751"/>
              <a:gd name="connsiteX10" fmla="*/ 498588 w 4040992"/>
              <a:gd name="connsiteY10" fmla="*/ 977841 h 4054751"/>
              <a:gd name="connsiteX11" fmla="*/ 569250 w 4040992"/>
              <a:gd name="connsiteY11" fmla="*/ 1197274 h 4054751"/>
              <a:gd name="connsiteX12" fmla="*/ 526490 w 4040992"/>
              <a:gd name="connsiteY12" fmla="*/ 1287910 h 4054751"/>
              <a:gd name="connsiteX13" fmla="*/ 451455 w 4040992"/>
              <a:gd name="connsiteY13" fmla="*/ 1473951 h 4054751"/>
              <a:gd name="connsiteX14" fmla="*/ 419181 w 4040992"/>
              <a:gd name="connsiteY14" fmla="*/ 1569357 h 4054751"/>
              <a:gd name="connsiteX15" fmla="*/ 209564 w 4040992"/>
              <a:gd name="connsiteY15" fmla="*/ 1676857 h 4054751"/>
              <a:gd name="connsiteX16" fmla="*/ -52 w 4040992"/>
              <a:gd name="connsiteY16" fmla="*/ 1784356 h 4054751"/>
              <a:gd name="connsiteX17" fmla="*/ -52 w 4040992"/>
              <a:gd name="connsiteY17" fmla="*/ 2022666 h 4054751"/>
              <a:gd name="connsiteX18" fmla="*/ -52 w 4040992"/>
              <a:gd name="connsiteY18" fmla="*/ 2260957 h 4054751"/>
              <a:gd name="connsiteX19" fmla="*/ 207267 w 4040992"/>
              <a:gd name="connsiteY19" fmla="*/ 2365289 h 4054751"/>
              <a:gd name="connsiteX20" fmla="*/ 414567 w 4040992"/>
              <a:gd name="connsiteY20" fmla="*/ 2469639 h 4054751"/>
              <a:gd name="connsiteX21" fmla="*/ 449528 w 4040992"/>
              <a:gd name="connsiteY21" fmla="*/ 2571418 h 4054751"/>
              <a:gd name="connsiteX22" fmla="*/ 527157 w 4040992"/>
              <a:gd name="connsiteY22" fmla="*/ 2758634 h 4054751"/>
              <a:gd name="connsiteX23" fmla="*/ 569825 w 4040992"/>
              <a:gd name="connsiteY23" fmla="*/ 2844089 h 4054751"/>
              <a:gd name="connsiteX24" fmla="*/ 502553 w 4040992"/>
              <a:gd name="connsiteY24" fmla="*/ 3055826 h 4054751"/>
              <a:gd name="connsiteX25" fmla="*/ 431909 w 4040992"/>
              <a:gd name="connsiteY25" fmla="*/ 3278055 h 4054751"/>
              <a:gd name="connsiteX26" fmla="*/ 596041 w 4040992"/>
              <a:gd name="connsiteY26" fmla="*/ 3456382 h 4054751"/>
              <a:gd name="connsiteX27" fmla="*/ 763563 w 4040992"/>
              <a:gd name="connsiteY27" fmla="*/ 3624218 h 4054751"/>
              <a:gd name="connsiteX28" fmla="*/ 981739 w 4040992"/>
              <a:gd name="connsiteY28" fmla="*/ 3553204 h 4054751"/>
              <a:gd name="connsiteX29" fmla="*/ 1199915 w 4040992"/>
              <a:gd name="connsiteY29" fmla="*/ 3482190 h 4054751"/>
              <a:gd name="connsiteX30" fmla="*/ 1309002 w 4040992"/>
              <a:gd name="connsiteY30" fmla="*/ 3533675 h 4054751"/>
              <a:gd name="connsiteX31" fmla="*/ 1496775 w 4040992"/>
              <a:gd name="connsiteY31" fmla="*/ 3610951 h 4054751"/>
              <a:gd name="connsiteX32" fmla="*/ 1575441 w 4040992"/>
              <a:gd name="connsiteY32" fmla="*/ 3636740 h 4054751"/>
              <a:gd name="connsiteX33" fmla="*/ 1679415 w 4040992"/>
              <a:gd name="connsiteY33" fmla="*/ 3845702 h 4054751"/>
              <a:gd name="connsiteX34" fmla="*/ 1783371 w 4040992"/>
              <a:gd name="connsiteY34" fmla="*/ 4054682 h 4054751"/>
              <a:gd name="connsiteX35" fmla="*/ 2020444 w 4040992"/>
              <a:gd name="connsiteY35" fmla="*/ 4054682 h 4054751"/>
              <a:gd name="connsiteX36" fmla="*/ 2257518 w 4040992"/>
              <a:gd name="connsiteY36" fmla="*/ 4054682 h 4054751"/>
              <a:gd name="connsiteX37" fmla="*/ 2361251 w 4040992"/>
              <a:gd name="connsiteY37" fmla="*/ 3846167 h 4054751"/>
              <a:gd name="connsiteX38" fmla="*/ 2464985 w 4040992"/>
              <a:gd name="connsiteY38" fmla="*/ 3637654 h 4054751"/>
              <a:gd name="connsiteX39" fmla="*/ 2566180 w 4040992"/>
              <a:gd name="connsiteY39" fmla="*/ 3602491 h 4054751"/>
              <a:gd name="connsiteX40" fmla="*/ 2751674 w 4040992"/>
              <a:gd name="connsiteY40" fmla="*/ 3524769 h 4054751"/>
              <a:gd name="connsiteX41" fmla="*/ 2835954 w 4040992"/>
              <a:gd name="connsiteY41" fmla="*/ 3482190 h 4054751"/>
              <a:gd name="connsiteX42" fmla="*/ 3057965 w 4040992"/>
              <a:gd name="connsiteY42" fmla="*/ 3557769 h 4054751"/>
              <a:gd name="connsiteX43" fmla="*/ 3279994 w 4040992"/>
              <a:gd name="connsiteY43" fmla="*/ 3633349 h 4054751"/>
              <a:gd name="connsiteX44" fmla="*/ 3447183 w 4040992"/>
              <a:gd name="connsiteY44" fmla="*/ 3463537 h 4054751"/>
              <a:gd name="connsiteX45" fmla="*/ 3610018 w 4040992"/>
              <a:gd name="connsiteY45" fmla="*/ 3280645 h 4054751"/>
              <a:gd name="connsiteX46" fmla="*/ 3538336 w 4040992"/>
              <a:gd name="connsiteY46" fmla="*/ 3060671 h 4054751"/>
              <a:gd name="connsiteX47" fmla="*/ 3470990 w 4040992"/>
              <a:gd name="connsiteY47" fmla="*/ 2853778 h 4054751"/>
              <a:gd name="connsiteX48" fmla="*/ 3513695 w 4040992"/>
              <a:gd name="connsiteY48" fmla="*/ 2768249 h 4054751"/>
              <a:gd name="connsiteX49" fmla="*/ 3591361 w 4040992"/>
              <a:gd name="connsiteY49" fmla="*/ 2580958 h 4054751"/>
              <a:gd name="connsiteX50" fmla="*/ 3626322 w 4040992"/>
              <a:gd name="connsiteY50" fmla="*/ 2479180 h 4054751"/>
              <a:gd name="connsiteX51" fmla="*/ 3833622 w 4040992"/>
              <a:gd name="connsiteY51" fmla="*/ 2374829 h 4054751"/>
              <a:gd name="connsiteX52" fmla="*/ 4040941 w 4040992"/>
              <a:gd name="connsiteY52" fmla="*/ 2270498 h 4054751"/>
              <a:gd name="connsiteX53" fmla="*/ 4040941 w 4040992"/>
              <a:gd name="connsiteY53" fmla="*/ 2032076 h 4054751"/>
              <a:gd name="connsiteX54" fmla="*/ 4040941 w 4040992"/>
              <a:gd name="connsiteY54" fmla="*/ 1793636 h 4054751"/>
              <a:gd name="connsiteX55" fmla="*/ 3833622 w 4040992"/>
              <a:gd name="connsiteY55" fmla="*/ 1689304 h 4054751"/>
              <a:gd name="connsiteX56" fmla="*/ 3626322 w 4040992"/>
              <a:gd name="connsiteY56" fmla="*/ 1584954 h 4054751"/>
              <a:gd name="connsiteX57" fmla="*/ 3591361 w 4040992"/>
              <a:gd name="connsiteY57" fmla="*/ 1483194 h 4054751"/>
              <a:gd name="connsiteX58" fmla="*/ 3514066 w 4040992"/>
              <a:gd name="connsiteY58" fmla="*/ 1296630 h 4054751"/>
              <a:gd name="connsiteX59" fmla="*/ 3471732 w 4040992"/>
              <a:gd name="connsiteY59" fmla="*/ 1211846 h 4054751"/>
              <a:gd name="connsiteX60" fmla="*/ 3546766 w 4040992"/>
              <a:gd name="connsiteY60" fmla="*/ 988909 h 4054751"/>
              <a:gd name="connsiteX61" fmla="*/ 3621783 w 4040992"/>
              <a:gd name="connsiteY61" fmla="*/ 765972 h 4054751"/>
              <a:gd name="connsiteX62" fmla="*/ 3449555 w 4040992"/>
              <a:gd name="connsiteY62" fmla="*/ 593683 h 4054751"/>
              <a:gd name="connsiteX63" fmla="*/ 3277326 w 4040992"/>
              <a:gd name="connsiteY63" fmla="*/ 421393 h 4054751"/>
              <a:gd name="connsiteX64" fmla="*/ 3059150 w 4040992"/>
              <a:gd name="connsiteY64" fmla="*/ 496674 h 4054751"/>
              <a:gd name="connsiteX65" fmla="*/ 2840975 w 4040992"/>
              <a:gd name="connsiteY65" fmla="*/ 571956 h 4054751"/>
              <a:gd name="connsiteX66" fmla="*/ 2750859 w 4040992"/>
              <a:gd name="connsiteY66" fmla="*/ 529228 h 4054751"/>
              <a:gd name="connsiteX67" fmla="*/ 2565884 w 4040992"/>
              <a:gd name="connsiteY67" fmla="*/ 454040 h 4054751"/>
              <a:gd name="connsiteX68" fmla="*/ 2471025 w 4040992"/>
              <a:gd name="connsiteY68" fmla="*/ 421561 h 4054751"/>
              <a:gd name="connsiteX69" fmla="*/ 2364142 w 4040992"/>
              <a:gd name="connsiteY69" fmla="*/ 210736 h 4054751"/>
              <a:gd name="connsiteX70" fmla="*/ 2257240 w 4040992"/>
              <a:gd name="connsiteY70" fmla="*/ -70 h 4054751"/>
              <a:gd name="connsiteX71" fmla="*/ 2020315 w 4040992"/>
              <a:gd name="connsiteY71" fmla="*/ -70 h 4054751"/>
              <a:gd name="connsiteX72" fmla="*/ 2020444 w 4040992"/>
              <a:gd name="connsiteY72" fmla="*/ 1321991 h 4054751"/>
              <a:gd name="connsiteX73" fmla="*/ 2329014 w 4040992"/>
              <a:gd name="connsiteY73" fmla="*/ 1388124 h 4054751"/>
              <a:gd name="connsiteX74" fmla="*/ 2709506 w 4040992"/>
              <a:gd name="connsiteY74" fmla="*/ 1850805 h 4054751"/>
              <a:gd name="connsiteX75" fmla="*/ 2709506 w 4040992"/>
              <a:gd name="connsiteY75" fmla="*/ 2213347 h 4054751"/>
              <a:gd name="connsiteX76" fmla="*/ 2205420 w 4040992"/>
              <a:gd name="connsiteY76" fmla="*/ 2723620 h 4054751"/>
              <a:gd name="connsiteX77" fmla="*/ 1873413 w 4040992"/>
              <a:gd name="connsiteY77" fmla="*/ 2732434 h 4054751"/>
              <a:gd name="connsiteX78" fmla="*/ 1517766 w 4040992"/>
              <a:gd name="connsiteY78" fmla="*/ 2537653 h 4054751"/>
              <a:gd name="connsiteX79" fmla="*/ 1580573 w 4040992"/>
              <a:gd name="connsiteY79" fmla="*/ 1470336 h 4054751"/>
              <a:gd name="connsiteX80" fmla="*/ 2020444 w 4040992"/>
              <a:gd name="connsiteY80" fmla="*/ 1321991 h 40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040992" h="4054751">
                <a:moveTo>
                  <a:pt x="1783371" y="-70"/>
                </a:moveTo>
                <a:lnTo>
                  <a:pt x="1679638" y="208425"/>
                </a:lnTo>
                <a:lnTo>
                  <a:pt x="1575904" y="416940"/>
                </a:lnTo>
                <a:lnTo>
                  <a:pt x="1474709" y="452102"/>
                </a:lnTo>
                <a:cubicBezTo>
                  <a:pt x="1419053" y="471438"/>
                  <a:pt x="1335577" y="506406"/>
                  <a:pt x="1289215" y="529824"/>
                </a:cubicBezTo>
                <a:lnTo>
                  <a:pt x="1204935" y="572403"/>
                </a:lnTo>
                <a:lnTo>
                  <a:pt x="983258" y="496954"/>
                </a:lnTo>
                <a:lnTo>
                  <a:pt x="761599" y="421486"/>
                </a:lnTo>
                <a:lnTo>
                  <a:pt x="594762" y="589937"/>
                </a:lnTo>
                <a:lnTo>
                  <a:pt x="427944" y="758407"/>
                </a:lnTo>
                <a:lnTo>
                  <a:pt x="498588" y="977841"/>
                </a:lnTo>
                <a:lnTo>
                  <a:pt x="569250" y="1197274"/>
                </a:lnTo>
                <a:lnTo>
                  <a:pt x="526490" y="1287910"/>
                </a:lnTo>
                <a:cubicBezTo>
                  <a:pt x="502973" y="1337760"/>
                  <a:pt x="469208" y="1421478"/>
                  <a:pt x="451455" y="1473951"/>
                </a:cubicBezTo>
                <a:lnTo>
                  <a:pt x="419181" y="1569357"/>
                </a:lnTo>
                <a:lnTo>
                  <a:pt x="209564" y="1676857"/>
                </a:lnTo>
                <a:lnTo>
                  <a:pt x="-52" y="1784356"/>
                </a:lnTo>
                <a:lnTo>
                  <a:pt x="-52" y="2022666"/>
                </a:lnTo>
                <a:lnTo>
                  <a:pt x="-52" y="2260957"/>
                </a:lnTo>
                <a:lnTo>
                  <a:pt x="207267" y="2365289"/>
                </a:lnTo>
                <a:lnTo>
                  <a:pt x="414567" y="2469639"/>
                </a:lnTo>
                <a:lnTo>
                  <a:pt x="449528" y="2571418"/>
                </a:lnTo>
                <a:cubicBezTo>
                  <a:pt x="468753" y="2627394"/>
                  <a:pt x="503688" y="2711635"/>
                  <a:pt x="527157" y="2758634"/>
                </a:cubicBezTo>
                <a:lnTo>
                  <a:pt x="569825" y="2844089"/>
                </a:lnTo>
                <a:lnTo>
                  <a:pt x="502553" y="3055826"/>
                </a:lnTo>
                <a:cubicBezTo>
                  <a:pt x="465557" y="3172286"/>
                  <a:pt x="433777" y="3272286"/>
                  <a:pt x="431909" y="3278055"/>
                </a:cubicBezTo>
                <a:cubicBezTo>
                  <a:pt x="430041" y="3283824"/>
                  <a:pt x="503900" y="3364076"/>
                  <a:pt x="596041" y="3456382"/>
                </a:cubicBezTo>
                <a:lnTo>
                  <a:pt x="763563" y="3624218"/>
                </a:lnTo>
                <a:lnTo>
                  <a:pt x="981739" y="3553204"/>
                </a:lnTo>
                <a:lnTo>
                  <a:pt x="1199915" y="3482190"/>
                </a:lnTo>
                <a:lnTo>
                  <a:pt x="1309002" y="3533675"/>
                </a:lnTo>
                <a:cubicBezTo>
                  <a:pt x="1369001" y="3561993"/>
                  <a:pt x="1453503" y="3596768"/>
                  <a:pt x="1496775" y="3610951"/>
                </a:cubicBezTo>
                <a:lnTo>
                  <a:pt x="1575441" y="3636740"/>
                </a:lnTo>
                <a:lnTo>
                  <a:pt x="1679415" y="3845702"/>
                </a:lnTo>
                <a:lnTo>
                  <a:pt x="1783371" y="4054682"/>
                </a:lnTo>
                <a:lnTo>
                  <a:pt x="2020444" y="4054682"/>
                </a:lnTo>
                <a:lnTo>
                  <a:pt x="2257518" y="4054682"/>
                </a:lnTo>
                <a:lnTo>
                  <a:pt x="2361251" y="3846167"/>
                </a:lnTo>
                <a:lnTo>
                  <a:pt x="2464985" y="3637654"/>
                </a:lnTo>
                <a:lnTo>
                  <a:pt x="2566180" y="3602491"/>
                </a:lnTo>
                <a:cubicBezTo>
                  <a:pt x="2621836" y="3583155"/>
                  <a:pt x="2705313" y="3548187"/>
                  <a:pt x="2751674" y="3524769"/>
                </a:cubicBezTo>
                <a:lnTo>
                  <a:pt x="2835954" y="3482190"/>
                </a:lnTo>
                <a:lnTo>
                  <a:pt x="3057965" y="3557769"/>
                </a:lnTo>
                <a:lnTo>
                  <a:pt x="3279994" y="3633349"/>
                </a:lnTo>
                <a:lnTo>
                  <a:pt x="3447183" y="3463537"/>
                </a:lnTo>
                <a:cubicBezTo>
                  <a:pt x="3544761" y="3364432"/>
                  <a:pt x="3612553" y="3288279"/>
                  <a:pt x="3610018" y="3280645"/>
                </a:cubicBezTo>
                <a:cubicBezTo>
                  <a:pt x="3607630" y="3273452"/>
                  <a:pt x="3575375" y="3174464"/>
                  <a:pt x="3538336" y="3060671"/>
                </a:cubicBezTo>
                <a:lnTo>
                  <a:pt x="3470990" y="2853778"/>
                </a:lnTo>
                <a:lnTo>
                  <a:pt x="3513695" y="2768249"/>
                </a:lnTo>
                <a:cubicBezTo>
                  <a:pt x="3537185" y="2721208"/>
                  <a:pt x="3572136" y="2636935"/>
                  <a:pt x="3591361" y="2580958"/>
                </a:cubicBezTo>
                <a:lnTo>
                  <a:pt x="3626322" y="2479180"/>
                </a:lnTo>
                <a:lnTo>
                  <a:pt x="3833622" y="2374829"/>
                </a:lnTo>
                <a:lnTo>
                  <a:pt x="4040941" y="2270498"/>
                </a:lnTo>
                <a:lnTo>
                  <a:pt x="4040941" y="2032076"/>
                </a:lnTo>
                <a:lnTo>
                  <a:pt x="4040941" y="1793636"/>
                </a:lnTo>
                <a:lnTo>
                  <a:pt x="3833622" y="1689304"/>
                </a:lnTo>
                <a:lnTo>
                  <a:pt x="3626322" y="1584954"/>
                </a:lnTo>
                <a:lnTo>
                  <a:pt x="3591361" y="1483194"/>
                </a:lnTo>
                <a:cubicBezTo>
                  <a:pt x="3572136" y="1427217"/>
                  <a:pt x="3537350" y="1343259"/>
                  <a:pt x="3514066" y="1296630"/>
                </a:cubicBezTo>
                <a:lnTo>
                  <a:pt x="3471732" y="1211846"/>
                </a:lnTo>
                <a:lnTo>
                  <a:pt x="3546766" y="988909"/>
                </a:lnTo>
                <a:lnTo>
                  <a:pt x="3621783" y="765972"/>
                </a:lnTo>
                <a:lnTo>
                  <a:pt x="3449555" y="593683"/>
                </a:lnTo>
                <a:lnTo>
                  <a:pt x="3277326" y="421393"/>
                </a:lnTo>
                <a:lnTo>
                  <a:pt x="3059150" y="496674"/>
                </a:lnTo>
                <a:lnTo>
                  <a:pt x="2840975" y="571956"/>
                </a:lnTo>
                <a:lnTo>
                  <a:pt x="2750859" y="529228"/>
                </a:lnTo>
                <a:cubicBezTo>
                  <a:pt x="2701295" y="505727"/>
                  <a:pt x="2618057" y="471895"/>
                  <a:pt x="2565884" y="454040"/>
                </a:cubicBezTo>
                <a:lnTo>
                  <a:pt x="2471025" y="421561"/>
                </a:lnTo>
                <a:lnTo>
                  <a:pt x="2364142" y="210736"/>
                </a:lnTo>
                <a:lnTo>
                  <a:pt x="2257240" y="-70"/>
                </a:lnTo>
                <a:lnTo>
                  <a:pt x="2020315" y="-70"/>
                </a:lnTo>
                <a:close/>
                <a:moveTo>
                  <a:pt x="2020444" y="1321991"/>
                </a:moveTo>
                <a:cubicBezTo>
                  <a:pt x="2154608" y="1321991"/>
                  <a:pt x="2221015" y="1336224"/>
                  <a:pt x="2329014" y="1388124"/>
                </a:cubicBezTo>
                <a:cubicBezTo>
                  <a:pt x="2512242" y="1476175"/>
                  <a:pt x="2654356" y="1648990"/>
                  <a:pt x="2709506" y="1850805"/>
                </a:cubicBezTo>
                <a:cubicBezTo>
                  <a:pt x="2732927" y="1936513"/>
                  <a:pt x="2732927" y="2127640"/>
                  <a:pt x="2709506" y="2213347"/>
                </a:cubicBezTo>
                <a:cubicBezTo>
                  <a:pt x="2642083" y="2460071"/>
                  <a:pt x="2447166" y="2657383"/>
                  <a:pt x="2205420" y="2723620"/>
                </a:cubicBezTo>
                <a:cubicBezTo>
                  <a:pt x="2122572" y="2746320"/>
                  <a:pt x="1955248" y="2750756"/>
                  <a:pt x="1873413" y="2732434"/>
                </a:cubicBezTo>
                <a:cubicBezTo>
                  <a:pt x="1737461" y="2701995"/>
                  <a:pt x="1613872" y="2634312"/>
                  <a:pt x="1517766" y="2537653"/>
                </a:cubicBezTo>
                <a:cubicBezTo>
                  <a:pt x="1218474" y="2236635"/>
                  <a:pt x="1248390" y="1728257"/>
                  <a:pt x="1580573" y="1470336"/>
                </a:cubicBezTo>
                <a:cubicBezTo>
                  <a:pt x="1716937" y="1364458"/>
                  <a:pt x="1842874" y="1321991"/>
                  <a:pt x="2020444" y="1321991"/>
                </a:cubicBezTo>
                <a:close/>
              </a:path>
            </a:pathLst>
          </a:custGeom>
          <a:ln w="9478" cap="flat">
            <a:noFill/>
            <a:prstDash val="solid"/>
            <a:miter/>
          </a:ln>
        </p:spPr>
        <p:txBody>
          <a:bodyPr rtlCol="0" anchor="ctr"/>
          <a:lstStyle/>
          <a:p>
            <a:endParaRPr lang="en-LT"/>
          </a:p>
        </p:txBody>
      </p:sp>
      <p:sp>
        <p:nvSpPr>
          <p:cNvPr id="54" name="Rectangle 53">
            <a:extLst>
              <a:ext uri="{FF2B5EF4-FFF2-40B4-BE49-F238E27FC236}">
                <a16:creationId xmlns:a16="http://schemas.microsoft.com/office/drawing/2014/main" id="{02429709-7ADA-337E-9AE6-E200100FBBA7}"/>
              </a:ext>
            </a:extLst>
          </p:cNvPr>
          <p:cNvSpPr/>
          <p:nvPr/>
        </p:nvSpPr>
        <p:spPr>
          <a:xfrm>
            <a:off x="1277344" y="2079415"/>
            <a:ext cx="5617243"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BUSINESS</a:t>
            </a:r>
          </a:p>
        </p:txBody>
      </p:sp>
    </p:spTree>
    <p:extLst>
      <p:ext uri="{BB962C8B-B14F-4D97-AF65-F5344CB8AC3E}">
        <p14:creationId xmlns:p14="http://schemas.microsoft.com/office/powerpoint/2010/main" val="302071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7000" fill="hold"/>
                                        <p:tgtEl>
                                          <p:spTgt spid="5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CE1D1B-FC12-B1AE-6B35-7D5B553A46E1}"/>
              </a:ext>
            </a:extLst>
          </p:cNvPr>
          <p:cNvSpPr/>
          <p:nvPr/>
        </p:nvSpPr>
        <p:spPr>
          <a:xfrm>
            <a:off x="2698955" y="308488"/>
            <a:ext cx="6794090" cy="6241025"/>
          </a:xfrm>
          <a:prstGeom prst="ellipse">
            <a:avLst/>
          </a:prstGeom>
          <a:solidFill>
            <a:srgbClr val="25282C">
              <a:alpha val="7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D674933B-DF67-D14D-ACC6-194EA400210B}"/>
              </a:ext>
            </a:extLst>
          </p:cNvPr>
          <p:cNvSpPr/>
          <p:nvPr/>
        </p:nvSpPr>
        <p:spPr>
          <a:xfrm>
            <a:off x="3072577" y="3532924"/>
            <a:ext cx="6046847" cy="1107996"/>
          </a:xfrm>
          <a:prstGeom prst="rect">
            <a:avLst/>
          </a:prstGeom>
        </p:spPr>
        <p:txBody>
          <a:bodyPr wrap="none">
            <a:spAutoFit/>
          </a:bodyPr>
          <a:lstStyle/>
          <a:p>
            <a:pPr algn="ctr"/>
            <a:r>
              <a:rPr lang="en-LT" sz="65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pic>
        <p:nvPicPr>
          <p:cNvPr id="7" name="Graphic 6" descr="Lights On with solid fill">
            <a:extLst>
              <a:ext uri="{FF2B5EF4-FFF2-40B4-BE49-F238E27FC236}">
                <a16:creationId xmlns:a16="http://schemas.microsoft.com/office/drawing/2014/main" id="{3169A18E-29C1-B14B-9DAC-9A1603958F7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20683" y="782444"/>
            <a:ext cx="2750634" cy="2750634"/>
          </a:xfrm>
          <a:prstGeom prst="rect">
            <a:avLst/>
          </a:prstGeom>
          <a:effectLst>
            <a:outerShdw blurRad="177800" sx="102000" sy="102000" algn="ctr" rotWithShape="0">
              <a:prstClr val="black">
                <a:alpha val="40000"/>
              </a:prstClr>
            </a:outerShdw>
          </a:effectLst>
        </p:spPr>
      </p:pic>
    </p:spTree>
    <p:extLst>
      <p:ext uri="{BB962C8B-B14F-4D97-AF65-F5344CB8AC3E}">
        <p14:creationId xmlns:p14="http://schemas.microsoft.com/office/powerpoint/2010/main" val="1685852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34FD37-6D74-5F2D-9420-A7B4CBF83583}"/>
              </a:ext>
            </a:extLst>
          </p:cNvPr>
          <p:cNvSpPr/>
          <p:nvPr/>
        </p:nvSpPr>
        <p:spPr>
          <a:xfrm>
            <a:off x="-1828801" y="-2407920"/>
            <a:ext cx="15880081" cy="1197864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descr="A highway with a cross over the road&#10;&#10;Description automatically generated with medium confidence">
            <a:extLst>
              <a:ext uri="{FF2B5EF4-FFF2-40B4-BE49-F238E27FC236}">
                <a16:creationId xmlns:a16="http://schemas.microsoft.com/office/drawing/2014/main" id="{BABEE35C-FDCA-079E-B9B8-0CC4CFD62ED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1595" r="1595"/>
          <a:stretch/>
        </p:blipFill>
        <p:spPr>
          <a:xfrm>
            <a:off x="-11597" y="0"/>
            <a:ext cx="12192000" cy="6858000"/>
          </a:xfrm>
          <a:prstGeom prst="rect">
            <a:avLst/>
          </a:prstGeom>
        </p:spPr>
      </p:pic>
      <p:pic>
        <p:nvPicPr>
          <p:cNvPr id="13" name="Graphic 12" descr="Lights On with solid fill">
            <a:extLst>
              <a:ext uri="{FF2B5EF4-FFF2-40B4-BE49-F238E27FC236}">
                <a16:creationId xmlns:a16="http://schemas.microsoft.com/office/drawing/2014/main" id="{93F25EAC-5DEE-D842-AF8E-A8F9443232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44790" y="157975"/>
            <a:ext cx="1702420" cy="1702420"/>
          </a:xfrm>
          <a:prstGeom prst="rect">
            <a:avLst/>
          </a:prstGeom>
          <a:effectLst>
            <a:outerShdw blurRad="177800" sx="102000" sy="102000" algn="ctr" rotWithShape="0">
              <a:prstClr val="black">
                <a:alpha val="40000"/>
              </a:prstClr>
            </a:outerShdw>
          </a:effectLst>
        </p:spPr>
      </p:pic>
      <p:sp useBgFill="1">
        <p:nvSpPr>
          <p:cNvPr id="14" name="Rounded Rectangle 20">
            <a:extLst>
              <a:ext uri="{FF2B5EF4-FFF2-40B4-BE49-F238E27FC236}">
                <a16:creationId xmlns:a16="http://schemas.microsoft.com/office/drawing/2014/main" id="{6647E55E-3B3B-1117-32B9-A588BD08464E}"/>
              </a:ext>
            </a:extLst>
          </p:cNvPr>
          <p:cNvSpPr/>
          <p:nvPr/>
        </p:nvSpPr>
        <p:spPr>
          <a:xfrm rot="2314562">
            <a:off x="1305035" y="18964"/>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useBgFill="1">
        <p:nvSpPr>
          <p:cNvPr id="15" name="Rounded Rectangle 21">
            <a:extLst>
              <a:ext uri="{FF2B5EF4-FFF2-40B4-BE49-F238E27FC236}">
                <a16:creationId xmlns:a16="http://schemas.microsoft.com/office/drawing/2014/main" id="{A134DF23-F883-C00E-AA6A-726B5B61C174}"/>
              </a:ext>
            </a:extLst>
          </p:cNvPr>
          <p:cNvSpPr/>
          <p:nvPr/>
        </p:nvSpPr>
        <p:spPr>
          <a:xfrm rot="2314562">
            <a:off x="1258023" y="1414415"/>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dirty="0"/>
          </a:p>
        </p:txBody>
      </p:sp>
      <p:sp>
        <p:nvSpPr>
          <p:cNvPr id="11" name="Rectangle 10">
            <a:extLst>
              <a:ext uri="{FF2B5EF4-FFF2-40B4-BE49-F238E27FC236}">
                <a16:creationId xmlns:a16="http://schemas.microsoft.com/office/drawing/2014/main" id="{5A2A0921-656F-8842-7970-A12283604473}"/>
              </a:ext>
            </a:extLst>
          </p:cNvPr>
          <p:cNvSpPr/>
          <p:nvPr/>
        </p:nvSpPr>
        <p:spPr>
          <a:xfrm>
            <a:off x="2928421" y="3267197"/>
            <a:ext cx="6029092" cy="2462213"/>
          </a:xfrm>
          <a:prstGeom prst="rect">
            <a:avLst/>
          </a:prstGeom>
        </p:spPr>
        <p:txBody>
          <a:bodyPr wrap="square">
            <a:spAutoFit/>
          </a:bodyPr>
          <a:lstStyle/>
          <a:p>
            <a:pPr algn="ctr"/>
            <a:r>
              <a:rPr lang="en-US" sz="2000" b="1" spc="300" dirty="0">
                <a:solidFill>
                  <a:schemeClr val="bg1"/>
                </a:solidFill>
                <a:latin typeface="Raleway" panose="020B0503030101060003" pitchFamily="34" charset="77"/>
              </a:rPr>
              <a:t>Smart Traffic Management Vulnerability</a:t>
            </a:r>
          </a:p>
          <a:p>
            <a:pPr algn="ctr"/>
            <a:endParaRPr lang="en-US" sz="1600" b="1" spc="300" dirty="0">
              <a:solidFill>
                <a:schemeClr val="bg1"/>
              </a:solidFill>
              <a:latin typeface="Raleway" panose="020B0503030101060003" pitchFamily="34" charset="77"/>
            </a:endParaRPr>
          </a:p>
          <a:p>
            <a:pPr algn="ctr"/>
            <a:r>
              <a:rPr lang="en-US" sz="1400" spc="300" dirty="0">
                <a:solidFill>
                  <a:schemeClr val="bg1"/>
                </a:solidFill>
                <a:latin typeface="Raleway" panose="020B0503030101060003" pitchFamily="34" charset="77"/>
              </a:rPr>
              <a:t>Develop innovative solutions to identify and mitigate vulnerabilities in smart traffic management systems. This could include detecting unauthorized access to server, preventing data breaches, and ensuring the integrity of data collected from IoT devices and sensors of connected devices</a:t>
            </a:r>
            <a:r>
              <a:rPr lang="en-US" sz="1200" spc="300" dirty="0">
                <a:solidFill>
                  <a:schemeClr val="bg1"/>
                </a:solidFill>
                <a:latin typeface="Raleway" panose="020B0503030101060003" pitchFamily="34" charset="77"/>
              </a:rPr>
              <a:t>.</a:t>
            </a:r>
            <a:endParaRPr lang="en-LT" sz="1200" spc="300" dirty="0">
              <a:solidFill>
                <a:schemeClr val="bg1"/>
              </a:solidFill>
              <a:latin typeface="Raleway" panose="020B0503030101060003" pitchFamily="34" charset="77"/>
            </a:endParaRPr>
          </a:p>
        </p:txBody>
      </p:sp>
      <p:sp useBgFill="1">
        <p:nvSpPr>
          <p:cNvPr id="16" name="Rounded Rectangle 22">
            <a:extLst>
              <a:ext uri="{FF2B5EF4-FFF2-40B4-BE49-F238E27FC236}">
                <a16:creationId xmlns:a16="http://schemas.microsoft.com/office/drawing/2014/main" id="{927AC1CF-465A-7289-036F-F166E0B0FC48}"/>
              </a:ext>
            </a:extLst>
          </p:cNvPr>
          <p:cNvSpPr/>
          <p:nvPr/>
        </p:nvSpPr>
        <p:spPr>
          <a:xfrm rot="2314562">
            <a:off x="1325426" y="2754113"/>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12" name="Rectangle 11">
            <a:extLst>
              <a:ext uri="{FF2B5EF4-FFF2-40B4-BE49-F238E27FC236}">
                <a16:creationId xmlns:a16="http://schemas.microsoft.com/office/drawing/2014/main" id="{943849B0-3571-EC07-737E-FF250713E192}"/>
              </a:ext>
            </a:extLst>
          </p:cNvPr>
          <p:cNvSpPr>
            <a:spLocks/>
          </p:cNvSpPr>
          <p:nvPr/>
        </p:nvSpPr>
        <p:spPr>
          <a:xfrm>
            <a:off x="2057878" y="1834088"/>
            <a:ext cx="8076250"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OPPORTUNITY</a:t>
            </a:r>
          </a:p>
        </p:txBody>
      </p:sp>
      <p:sp useBgFill="1">
        <p:nvSpPr>
          <p:cNvPr id="17" name="Rounded Rectangle 23">
            <a:extLst>
              <a:ext uri="{FF2B5EF4-FFF2-40B4-BE49-F238E27FC236}">
                <a16:creationId xmlns:a16="http://schemas.microsoft.com/office/drawing/2014/main" id="{D57D3B31-6FAC-6608-B571-92166EF63A25}"/>
              </a:ext>
            </a:extLst>
          </p:cNvPr>
          <p:cNvSpPr/>
          <p:nvPr/>
        </p:nvSpPr>
        <p:spPr>
          <a:xfrm rot="2314562">
            <a:off x="1013289" y="4825079"/>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8" name="Rounded Rectangle 25">
            <a:extLst>
              <a:ext uri="{FF2B5EF4-FFF2-40B4-BE49-F238E27FC236}">
                <a16:creationId xmlns:a16="http://schemas.microsoft.com/office/drawing/2014/main" id="{52A0947A-06A6-327D-F941-363C8B407C30}"/>
              </a:ext>
            </a:extLst>
          </p:cNvPr>
          <p:cNvSpPr/>
          <p:nvPr/>
        </p:nvSpPr>
        <p:spPr>
          <a:xfrm rot="2314562">
            <a:off x="10035240" y="1830286"/>
            <a:ext cx="642321" cy="394395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9" name="Rounded Rectangle 26">
            <a:extLst>
              <a:ext uri="{FF2B5EF4-FFF2-40B4-BE49-F238E27FC236}">
                <a16:creationId xmlns:a16="http://schemas.microsoft.com/office/drawing/2014/main" id="{11482738-5241-6356-4107-8AA2DA549140}"/>
              </a:ext>
            </a:extLst>
          </p:cNvPr>
          <p:cNvSpPr/>
          <p:nvPr/>
        </p:nvSpPr>
        <p:spPr>
          <a:xfrm rot="2314562">
            <a:off x="9855311" y="3287962"/>
            <a:ext cx="642321" cy="4080509"/>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0" name="Rounded Rectangle 27">
            <a:extLst>
              <a:ext uri="{FF2B5EF4-FFF2-40B4-BE49-F238E27FC236}">
                <a16:creationId xmlns:a16="http://schemas.microsoft.com/office/drawing/2014/main" id="{443DEDD9-E18E-8572-8CC5-8C81D69D34AA}"/>
              </a:ext>
            </a:extLst>
          </p:cNvPr>
          <p:cNvSpPr/>
          <p:nvPr/>
        </p:nvSpPr>
        <p:spPr>
          <a:xfrm rot="2314562">
            <a:off x="10069531" y="4216949"/>
            <a:ext cx="642321" cy="4513190"/>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21" name="Rounded Rectangle 28">
            <a:extLst>
              <a:ext uri="{FF2B5EF4-FFF2-40B4-BE49-F238E27FC236}">
                <a16:creationId xmlns:a16="http://schemas.microsoft.com/office/drawing/2014/main" id="{493DC586-BC7D-74D4-6E30-BDB4C4911344}"/>
              </a:ext>
            </a:extLst>
          </p:cNvPr>
          <p:cNvSpPr/>
          <p:nvPr/>
        </p:nvSpPr>
        <p:spPr>
          <a:xfrm rot="2314562">
            <a:off x="10116829" y="5652687"/>
            <a:ext cx="642321" cy="4019894"/>
          </a:xfrm>
          <a:prstGeom prst="roundRect">
            <a:avLst>
              <a:gd name="adj" fmla="val 50000"/>
            </a:avLst>
          </a:prstGeom>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Tree>
    <p:extLst>
      <p:ext uri="{BB962C8B-B14F-4D97-AF65-F5344CB8AC3E}">
        <p14:creationId xmlns:p14="http://schemas.microsoft.com/office/powerpoint/2010/main" val="295929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50000" decel="50000" autoRev="1" fill="hold" grpId="0" nodeType="withEffect">
                                  <p:stCondLst>
                                    <p:cond delay="400"/>
                                  </p:stCondLst>
                                  <p:childTnLst>
                                    <p:animMotion origin="layout" path="M 2.91667E-6 -3.7037E-6 L 0.04245 -0.09351 " pathEditMode="relative" rAng="0" ptsTypes="AA">
                                      <p:cBhvr>
                                        <p:cTn id="6" dur="3000" fill="hold"/>
                                        <p:tgtEl>
                                          <p:spTgt spid="15"/>
                                        </p:tgtEl>
                                        <p:attrNameLst>
                                          <p:attrName>ppt_x</p:attrName>
                                          <p:attrName>ppt_y</p:attrName>
                                        </p:attrNameLst>
                                      </p:cBhvr>
                                      <p:rCtr x="2122" y="-4676"/>
                                    </p:animMotion>
                                  </p:childTnLst>
                                </p:cTn>
                              </p:par>
                              <p:par>
                                <p:cTn id="7" presetID="56" presetClass="path" presetSubtype="0" repeatCount="indefinite" accel="50000" decel="50000" autoRev="1" fill="hold" grpId="0" nodeType="withEffect">
                                  <p:stCondLst>
                                    <p:cond delay="400"/>
                                  </p:stCondLst>
                                  <p:childTnLst>
                                    <p:animMotion origin="layout" path="M -3.33333E-6 2.22222E-6 L 0.06914 -0.15533 " pathEditMode="relative" rAng="0" ptsTypes="AA">
                                      <p:cBhvr>
                                        <p:cTn id="8" dur="3000" fill="hold"/>
                                        <p:tgtEl>
                                          <p:spTgt spid="14"/>
                                        </p:tgtEl>
                                        <p:attrNameLst>
                                          <p:attrName>ppt_x</p:attrName>
                                          <p:attrName>ppt_y</p:attrName>
                                        </p:attrNameLst>
                                      </p:cBhvr>
                                      <p:rCtr x="3451" y="-7778"/>
                                    </p:animMotion>
                                  </p:childTnLst>
                                </p:cTn>
                              </p:par>
                              <p:par>
                                <p:cTn id="9" presetID="56" presetClass="path" presetSubtype="0" repeatCount="indefinite" accel="50000" decel="50000" autoRev="1" fill="hold" grpId="0" nodeType="withEffect">
                                  <p:stCondLst>
                                    <p:cond delay="800"/>
                                  </p:stCondLst>
                                  <p:childTnLst>
                                    <p:animMotion origin="layout" path="M 3.95833E-6 4.44444E-6 L 0.04244 -0.09352 " pathEditMode="relative" rAng="0" ptsTypes="AA">
                                      <p:cBhvr>
                                        <p:cTn id="10" dur="3000" fill="hold"/>
                                        <p:tgtEl>
                                          <p:spTgt spid="16"/>
                                        </p:tgtEl>
                                        <p:attrNameLst>
                                          <p:attrName>ppt_x</p:attrName>
                                          <p:attrName>ppt_y</p:attrName>
                                        </p:attrNameLst>
                                      </p:cBhvr>
                                      <p:rCtr x="2122" y="-4676"/>
                                    </p:animMotion>
                                  </p:childTnLst>
                                </p:cTn>
                              </p:par>
                              <p:par>
                                <p:cTn id="11" presetID="56" presetClass="path" presetSubtype="0" repeatCount="indefinite" accel="50000" decel="50000" autoRev="1" fill="hold" grpId="0" nodeType="withEffect">
                                  <p:stCondLst>
                                    <p:cond delay="1200"/>
                                  </p:stCondLst>
                                  <p:childTnLst>
                                    <p:animMotion origin="layout" path="M 5E-6 2.22222E-6 L 0.04245 -0.09352 " pathEditMode="relative" rAng="0" ptsTypes="AA">
                                      <p:cBhvr>
                                        <p:cTn id="12" dur="3000" fill="hold"/>
                                        <p:tgtEl>
                                          <p:spTgt spid="17"/>
                                        </p:tgtEl>
                                        <p:attrNameLst>
                                          <p:attrName>ppt_x</p:attrName>
                                          <p:attrName>ppt_y</p:attrName>
                                        </p:attrNameLst>
                                      </p:cBhvr>
                                      <p:rCtr x="2122" y="-4676"/>
                                    </p:animMotion>
                                  </p:childTnLst>
                                </p:cTn>
                              </p:par>
                              <p:par>
                                <p:cTn id="13" presetID="56" presetClass="path" presetSubtype="0" repeatCount="indefinite" accel="50000" decel="50000" autoRev="1" fill="hold" grpId="0" nodeType="withEffect">
                                  <p:stCondLst>
                                    <p:cond delay="0"/>
                                  </p:stCondLst>
                                  <p:childTnLst>
                                    <p:animMotion origin="layout" path="M 1.04167E-6 1.85185E-6 L 0.04245 -0.09352 " pathEditMode="relative" rAng="0" ptsTypes="AA">
                                      <p:cBhvr>
                                        <p:cTn id="14" dur="3000" fill="hold"/>
                                        <p:tgtEl>
                                          <p:spTgt spid="18"/>
                                        </p:tgtEl>
                                        <p:attrNameLst>
                                          <p:attrName>ppt_x</p:attrName>
                                          <p:attrName>ppt_y</p:attrName>
                                        </p:attrNameLst>
                                      </p:cBhvr>
                                      <p:rCtr x="2122" y="-4676"/>
                                    </p:animMotion>
                                  </p:childTnLst>
                                </p:cTn>
                              </p:par>
                              <p:par>
                                <p:cTn id="15" presetID="56" presetClass="path" presetSubtype="0" repeatCount="indefinite" accel="50000" decel="50000" autoRev="1" fill="hold" grpId="0" nodeType="withEffect">
                                  <p:stCondLst>
                                    <p:cond delay="400"/>
                                  </p:stCondLst>
                                  <p:childTnLst>
                                    <p:animMotion origin="layout" path="M 4.58333E-6 -1.85185E-6 L 0.04244 -0.09352 " pathEditMode="relative" rAng="0" ptsTypes="AA">
                                      <p:cBhvr>
                                        <p:cTn id="16" dur="3000" fill="hold"/>
                                        <p:tgtEl>
                                          <p:spTgt spid="19"/>
                                        </p:tgtEl>
                                        <p:attrNameLst>
                                          <p:attrName>ppt_x</p:attrName>
                                          <p:attrName>ppt_y</p:attrName>
                                        </p:attrNameLst>
                                      </p:cBhvr>
                                      <p:rCtr x="2122" y="-4676"/>
                                    </p:animMotion>
                                  </p:childTnLst>
                                </p:cTn>
                              </p:par>
                              <p:par>
                                <p:cTn id="17" presetID="56" presetClass="path" presetSubtype="0" repeatCount="indefinite" accel="50000" decel="50000" autoRev="1" fill="hold" grpId="0" nodeType="withEffect">
                                  <p:stCondLst>
                                    <p:cond delay="800"/>
                                  </p:stCondLst>
                                  <p:childTnLst>
                                    <p:animMotion origin="layout" path="M -1.04167E-6 3.33333E-6 L 0.04245 -0.09352 " pathEditMode="relative" rAng="0" ptsTypes="AA">
                                      <p:cBhvr>
                                        <p:cTn id="18" dur="3000" fill="hold"/>
                                        <p:tgtEl>
                                          <p:spTgt spid="20"/>
                                        </p:tgtEl>
                                        <p:attrNameLst>
                                          <p:attrName>ppt_x</p:attrName>
                                          <p:attrName>ppt_y</p:attrName>
                                        </p:attrNameLst>
                                      </p:cBhvr>
                                      <p:rCtr x="2122" y="-4676"/>
                                    </p:animMotion>
                                  </p:childTnLst>
                                </p:cTn>
                              </p:par>
                              <p:par>
                                <p:cTn id="19" presetID="56" presetClass="path" presetSubtype="0" repeatCount="indefinite" accel="50000" decel="50000" autoRev="1" fill="hold" grpId="0" nodeType="withEffect">
                                  <p:stCondLst>
                                    <p:cond delay="1200"/>
                                  </p:stCondLst>
                                  <p:childTnLst>
                                    <p:animMotion origin="layout" path="M 2.08333E-7 -1.11111E-6 L 0.04245 -0.09352 " pathEditMode="relative" rAng="0" ptsTypes="AA">
                                      <p:cBhvr>
                                        <p:cTn id="20" dur="3000" fill="hold"/>
                                        <p:tgtEl>
                                          <p:spTgt spid="21"/>
                                        </p:tgtEl>
                                        <p:attrNameLst>
                                          <p:attrName>ppt_x</p:attrName>
                                          <p:attrName>ppt_y</p:attrName>
                                        </p:attrNameLst>
                                      </p:cBhvr>
                                      <p:rCtr x="2122" y="-46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CE1D1B-FC12-B1AE-6B35-7D5B553A46E1}"/>
              </a:ext>
            </a:extLst>
          </p:cNvPr>
          <p:cNvSpPr/>
          <p:nvPr/>
        </p:nvSpPr>
        <p:spPr>
          <a:xfrm>
            <a:off x="2698955" y="308488"/>
            <a:ext cx="6794090" cy="6241025"/>
          </a:xfrm>
          <a:prstGeom prst="ellipse">
            <a:avLst/>
          </a:prstGeom>
          <a:solidFill>
            <a:srgbClr val="25282C">
              <a:alpha val="7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 name="Graphic 1" descr="Bar graph with upward trend with solid fill">
            <a:extLst>
              <a:ext uri="{FF2B5EF4-FFF2-40B4-BE49-F238E27FC236}">
                <a16:creationId xmlns:a16="http://schemas.microsoft.com/office/drawing/2014/main" id="{668681BD-5AC1-CC52-2135-186EDFA6E3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3346" y="1035204"/>
            <a:ext cx="2505308" cy="2505308"/>
          </a:xfrm>
          <a:prstGeom prst="rect">
            <a:avLst/>
          </a:prstGeom>
          <a:effectLst>
            <a:outerShdw blurRad="177800" sx="102000" sy="102000" algn="ctr" rotWithShape="0">
              <a:prstClr val="black">
                <a:alpha val="40000"/>
              </a:prstClr>
            </a:outerShdw>
          </a:effectLst>
        </p:spPr>
      </p:pic>
      <p:sp>
        <p:nvSpPr>
          <p:cNvPr id="5" name="TextBox 4">
            <a:extLst>
              <a:ext uri="{FF2B5EF4-FFF2-40B4-BE49-F238E27FC236}">
                <a16:creationId xmlns:a16="http://schemas.microsoft.com/office/drawing/2014/main" id="{8B84ACE9-DBD0-3DB0-03CD-F44BF63CEC99}"/>
              </a:ext>
            </a:extLst>
          </p:cNvPr>
          <p:cNvSpPr txBox="1"/>
          <p:nvPr/>
        </p:nvSpPr>
        <p:spPr>
          <a:xfrm>
            <a:off x="3048000" y="3299490"/>
            <a:ext cx="6096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96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MARKET</a:t>
            </a:r>
          </a:p>
        </p:txBody>
      </p:sp>
    </p:spTree>
    <p:extLst>
      <p:ext uri="{BB962C8B-B14F-4D97-AF65-F5344CB8AC3E}">
        <p14:creationId xmlns:p14="http://schemas.microsoft.com/office/powerpoint/2010/main" val="2430198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34FD37-6D74-5F2D-9420-A7B4CBF83583}"/>
              </a:ext>
            </a:extLst>
          </p:cNvPr>
          <p:cNvSpPr/>
          <p:nvPr/>
        </p:nvSpPr>
        <p:spPr>
          <a:xfrm>
            <a:off x="-1828801" y="-2407920"/>
            <a:ext cx="15880081" cy="1197864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useBgFill="1">
        <p:nvSpPr>
          <p:cNvPr id="9" name="Rectangle 8">
            <a:extLst>
              <a:ext uri="{FF2B5EF4-FFF2-40B4-BE49-F238E27FC236}">
                <a16:creationId xmlns:a16="http://schemas.microsoft.com/office/drawing/2014/main" id="{A07B57F3-87B0-7F76-3A84-0B269B9C71E0}"/>
              </a:ext>
            </a:extLst>
          </p:cNvPr>
          <p:cNvSpPr/>
          <p:nvPr/>
        </p:nvSpPr>
        <p:spPr>
          <a:xfrm>
            <a:off x="1031053" y="3371829"/>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9" name="Picture 28" descr="A close-up of a curved staircase&#10;&#10;Description automatically generated">
            <a:extLst>
              <a:ext uri="{FF2B5EF4-FFF2-40B4-BE49-F238E27FC236}">
                <a16:creationId xmlns:a16="http://schemas.microsoft.com/office/drawing/2014/main" id="{4EC20D35-A7D2-9FC9-2D4A-FB20C1B839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8622" b="6997"/>
          <a:stretch/>
        </p:blipFill>
        <p:spPr>
          <a:xfrm>
            <a:off x="0" y="0"/>
            <a:ext cx="12192000" cy="6858000"/>
          </a:xfrm>
          <a:prstGeom prst="rect">
            <a:avLst/>
          </a:prstGeom>
        </p:spPr>
      </p:pic>
      <p:sp useBgFill="1">
        <p:nvSpPr>
          <p:cNvPr id="33" name="Rectangle 32">
            <a:extLst>
              <a:ext uri="{FF2B5EF4-FFF2-40B4-BE49-F238E27FC236}">
                <a16:creationId xmlns:a16="http://schemas.microsoft.com/office/drawing/2014/main" id="{C0E73BA8-B940-EF9F-131C-3F50E25FEAA7}"/>
              </a:ext>
            </a:extLst>
          </p:cNvPr>
          <p:cNvSpPr/>
          <p:nvPr/>
        </p:nvSpPr>
        <p:spPr>
          <a:xfrm>
            <a:off x="1343472"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4" name="Rectangle 33">
            <a:extLst>
              <a:ext uri="{FF2B5EF4-FFF2-40B4-BE49-F238E27FC236}">
                <a16:creationId xmlns:a16="http://schemas.microsoft.com/office/drawing/2014/main" id="{6E0F1540-3C17-E349-3110-4B6083DABAAD}"/>
              </a:ext>
            </a:extLst>
          </p:cNvPr>
          <p:cNvSpPr/>
          <p:nvPr/>
        </p:nvSpPr>
        <p:spPr>
          <a:xfrm>
            <a:off x="213556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5" name="Rectangle 34">
            <a:extLst>
              <a:ext uri="{FF2B5EF4-FFF2-40B4-BE49-F238E27FC236}">
                <a16:creationId xmlns:a16="http://schemas.microsoft.com/office/drawing/2014/main" id="{51662DC1-712D-44C5-22C8-8F514B436155}"/>
              </a:ext>
            </a:extLst>
          </p:cNvPr>
          <p:cNvSpPr/>
          <p:nvPr/>
        </p:nvSpPr>
        <p:spPr>
          <a:xfrm>
            <a:off x="534309"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6" name="Rectangle 35">
            <a:extLst>
              <a:ext uri="{FF2B5EF4-FFF2-40B4-BE49-F238E27FC236}">
                <a16:creationId xmlns:a16="http://schemas.microsoft.com/office/drawing/2014/main" id="{01070DBA-EF44-3833-3B95-F3E2663D1052}"/>
              </a:ext>
            </a:extLst>
          </p:cNvPr>
          <p:cNvSpPr/>
          <p:nvPr/>
        </p:nvSpPr>
        <p:spPr>
          <a:xfrm>
            <a:off x="9311270"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7" name="Rectangle 36">
            <a:extLst>
              <a:ext uri="{FF2B5EF4-FFF2-40B4-BE49-F238E27FC236}">
                <a16:creationId xmlns:a16="http://schemas.microsoft.com/office/drawing/2014/main" id="{66ECD1D1-B0D7-257F-0175-25A829BF3851}"/>
              </a:ext>
            </a:extLst>
          </p:cNvPr>
          <p:cNvSpPr/>
          <p:nvPr/>
        </p:nvSpPr>
        <p:spPr>
          <a:xfrm>
            <a:off x="10120433"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38" name="Rectangle 37">
            <a:extLst>
              <a:ext uri="{FF2B5EF4-FFF2-40B4-BE49-F238E27FC236}">
                <a16:creationId xmlns:a16="http://schemas.microsoft.com/office/drawing/2014/main" id="{4E93168B-A6F9-2D5F-6897-C9505B402B63}"/>
              </a:ext>
            </a:extLst>
          </p:cNvPr>
          <p:cNvSpPr/>
          <p:nvPr/>
        </p:nvSpPr>
        <p:spPr>
          <a:xfrm>
            <a:off x="10912521" y="3824867"/>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2" name="Graphic 41" descr="Bar graph with upward trend with solid fill">
            <a:extLst>
              <a:ext uri="{FF2B5EF4-FFF2-40B4-BE49-F238E27FC236}">
                <a16:creationId xmlns:a16="http://schemas.microsoft.com/office/drawing/2014/main" id="{CDAFCABE-04A0-922F-4528-5379DD1858D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78605" y="399586"/>
            <a:ext cx="1434790" cy="1434790"/>
          </a:xfrm>
          <a:prstGeom prst="rect">
            <a:avLst/>
          </a:prstGeom>
          <a:effectLst>
            <a:outerShdw blurRad="177800" sx="102000" sy="102000" algn="ctr" rotWithShape="0">
              <a:prstClr val="black">
                <a:alpha val="40000"/>
              </a:prstClr>
            </a:outerShdw>
          </a:effectLst>
        </p:spPr>
      </p:pic>
      <p:sp>
        <p:nvSpPr>
          <p:cNvPr id="43" name="Rectangle 42">
            <a:extLst>
              <a:ext uri="{FF2B5EF4-FFF2-40B4-BE49-F238E27FC236}">
                <a16:creationId xmlns:a16="http://schemas.microsoft.com/office/drawing/2014/main" id="{C2ACD7AB-D2D1-1AA3-BCA6-93EE5F9330AF}"/>
              </a:ext>
            </a:extLst>
          </p:cNvPr>
          <p:cNvSpPr/>
          <p:nvPr/>
        </p:nvSpPr>
        <p:spPr>
          <a:xfrm>
            <a:off x="3744234" y="1834088"/>
            <a:ext cx="4703532"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MARKET</a:t>
            </a:r>
          </a:p>
        </p:txBody>
      </p:sp>
      <p:sp>
        <p:nvSpPr>
          <p:cNvPr id="44" name="Rectangle 43">
            <a:extLst>
              <a:ext uri="{FF2B5EF4-FFF2-40B4-BE49-F238E27FC236}">
                <a16:creationId xmlns:a16="http://schemas.microsoft.com/office/drawing/2014/main" id="{890D0CFE-26CE-633F-C684-8D0277AB7C24}"/>
              </a:ext>
            </a:extLst>
          </p:cNvPr>
          <p:cNvSpPr/>
          <p:nvPr/>
        </p:nvSpPr>
        <p:spPr>
          <a:xfrm>
            <a:off x="3081454" y="3361174"/>
            <a:ext cx="5971787" cy="2308324"/>
          </a:xfrm>
          <a:prstGeom prst="rect">
            <a:avLst/>
          </a:prstGeom>
        </p:spPr>
        <p:txBody>
          <a:bodyPr wrap="square">
            <a:spAutoFit/>
          </a:bodyPr>
          <a:lstStyle/>
          <a:p>
            <a:pPr algn="ctr"/>
            <a:r>
              <a:rPr lang="en-US" dirty="0">
                <a:solidFill>
                  <a:schemeClr val="bg1"/>
                </a:solidFill>
              </a:rPr>
              <a:t>The primary target audience for a cybersecurity-focused smart traffic management system includes </a:t>
            </a:r>
            <a:r>
              <a:rPr lang="en-US" b="1" dirty="0">
                <a:solidFill>
                  <a:schemeClr val="bg1"/>
                </a:solidFill>
              </a:rPr>
              <a:t>government and municipal authorities</a:t>
            </a:r>
            <a:r>
              <a:rPr lang="en-US" dirty="0">
                <a:solidFill>
                  <a:schemeClr val="bg1"/>
                </a:solidFill>
              </a:rPr>
              <a:t>, </a:t>
            </a:r>
            <a:r>
              <a:rPr lang="en-US" b="1" dirty="0">
                <a:solidFill>
                  <a:schemeClr val="bg1"/>
                </a:solidFill>
              </a:rPr>
              <a:t>public safety organizations</a:t>
            </a:r>
            <a:r>
              <a:rPr lang="en-US" dirty="0">
                <a:solidFill>
                  <a:schemeClr val="bg1"/>
                </a:solidFill>
              </a:rPr>
              <a:t>, including police, emergency services and </a:t>
            </a:r>
            <a:r>
              <a:rPr lang="en-US" b="1" dirty="0">
                <a:solidFill>
                  <a:schemeClr val="bg1"/>
                </a:solidFill>
              </a:rPr>
              <a:t>private infrastructure firms</a:t>
            </a:r>
            <a:r>
              <a:rPr lang="en-US" dirty="0">
                <a:solidFill>
                  <a:schemeClr val="bg1"/>
                </a:solidFill>
              </a:rPr>
              <a:t> managing toll booths, smart parking systems, and traffic signals. </a:t>
            </a:r>
            <a:r>
              <a:rPr lang="en-US" b="1" dirty="0">
                <a:solidFill>
                  <a:schemeClr val="bg1"/>
                </a:solidFill>
              </a:rPr>
              <a:t>Investors and venture capitalists </a:t>
            </a:r>
            <a:r>
              <a:rPr lang="en-US" dirty="0">
                <a:solidFill>
                  <a:schemeClr val="bg1"/>
                </a:solidFill>
              </a:rPr>
              <a:t>interested in urban tech and cybersecurity innovations</a:t>
            </a:r>
            <a:endParaRPr lang="en-LT" spc="300" dirty="0">
              <a:solidFill>
                <a:schemeClr val="bg1"/>
              </a:solidFill>
              <a:latin typeface="Raleway" panose="020B0503030101060003" pitchFamily="34" charset="77"/>
            </a:endParaRPr>
          </a:p>
        </p:txBody>
      </p:sp>
    </p:spTree>
    <p:extLst>
      <p:ext uri="{BB962C8B-B14F-4D97-AF65-F5344CB8AC3E}">
        <p14:creationId xmlns:p14="http://schemas.microsoft.com/office/powerpoint/2010/main" val="258604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800"/>
                                  </p:stCondLst>
                                  <p:childTnLst>
                                    <p:animScale>
                                      <p:cBhvr>
                                        <p:cTn id="6" dur="1500" fill="hold"/>
                                        <p:tgtEl>
                                          <p:spTgt spid="9"/>
                                        </p:tgtEl>
                                      </p:cBhvr>
                                      <p:by x="100000" y="125000"/>
                                    </p:animScale>
                                  </p:childTnLst>
                                </p:cTn>
                              </p:par>
                              <p:par>
                                <p:cTn id="7" presetID="42" presetClass="path" presetSubtype="0" repeatCount="indefinite" accel="50000" decel="50000" autoRev="1" fill="hold" grpId="1" nodeType="withEffect">
                                  <p:stCondLst>
                                    <p:cond delay="800"/>
                                  </p:stCondLst>
                                  <p:childTnLst>
                                    <p:animMotion origin="layout" path="M -4.79167E-6 -1.48148E-6 L -4.79167E-6 -0.05532 " pathEditMode="relative" rAng="0" ptsTypes="AA">
                                      <p:cBhvr>
                                        <p:cTn id="8" dur="1500" fill="hold"/>
                                        <p:tgtEl>
                                          <p:spTgt spid="9"/>
                                        </p:tgtEl>
                                        <p:attrNameLst>
                                          <p:attrName>ppt_x</p:attrName>
                                          <p:attrName>ppt_y</p:attrName>
                                        </p:attrNameLst>
                                      </p:cBhvr>
                                      <p:rCtr x="0" y="-2778"/>
                                    </p:animMotion>
                                  </p:childTnLst>
                                </p:cTn>
                              </p:par>
                              <p:par>
                                <p:cTn id="9" presetID="6" presetClass="emph" presetSubtype="0" repeatCount="indefinite" accel="50000" decel="50000" autoRev="1" fill="hold" grpId="0" nodeType="withEffect">
                                  <p:stCondLst>
                                    <p:cond delay="400"/>
                                  </p:stCondLst>
                                  <p:childTnLst>
                                    <p:animScale>
                                      <p:cBhvr>
                                        <p:cTn id="10" dur="1500" fill="hold"/>
                                        <p:tgtEl>
                                          <p:spTgt spid="33"/>
                                        </p:tgtEl>
                                      </p:cBhvr>
                                      <p:by x="100000" y="125000"/>
                                    </p:animScale>
                                  </p:childTnLst>
                                </p:cTn>
                              </p:par>
                              <p:par>
                                <p:cTn id="11" presetID="42" presetClass="path" presetSubtype="0" repeatCount="indefinite" accel="50000" decel="50000" autoRev="1" fill="hold" grpId="1" nodeType="withEffect">
                                  <p:stCondLst>
                                    <p:cond delay="400"/>
                                  </p:stCondLst>
                                  <p:childTnLst>
                                    <p:animMotion origin="layout" path="M 4.16667E-6 -3.7037E-6 L 4.16667E-6 -0.05532 " pathEditMode="relative" rAng="0" ptsTypes="AA">
                                      <p:cBhvr>
                                        <p:cTn id="12" dur="1500" fill="hold"/>
                                        <p:tgtEl>
                                          <p:spTgt spid="33"/>
                                        </p:tgtEl>
                                        <p:attrNameLst>
                                          <p:attrName>ppt_x</p:attrName>
                                          <p:attrName>ppt_y</p:attrName>
                                        </p:attrNameLst>
                                      </p:cBhvr>
                                      <p:rCtr x="0" y="-2778"/>
                                    </p:animMotion>
                                  </p:childTnLst>
                                </p:cTn>
                              </p:par>
                              <p:par>
                                <p:cTn id="13" presetID="6" presetClass="emph" presetSubtype="0" repeatCount="indefinite" accel="50000" decel="50000" autoRev="1" fill="hold" grpId="0" nodeType="withEffect">
                                  <p:stCondLst>
                                    <p:cond delay="800"/>
                                  </p:stCondLst>
                                  <p:childTnLst>
                                    <p:animScale>
                                      <p:cBhvr>
                                        <p:cTn id="14" dur="1500" fill="hold"/>
                                        <p:tgtEl>
                                          <p:spTgt spid="34"/>
                                        </p:tgtEl>
                                      </p:cBhvr>
                                      <p:by x="100000" y="125000"/>
                                    </p:animScale>
                                  </p:childTnLst>
                                </p:cTn>
                              </p:par>
                              <p:par>
                                <p:cTn id="15" presetID="42" presetClass="path" presetSubtype="0" repeatCount="indefinite" accel="50000" decel="50000" autoRev="1" fill="hold" grpId="1" nodeType="withEffect">
                                  <p:stCondLst>
                                    <p:cond delay="800"/>
                                  </p:stCondLst>
                                  <p:childTnLst>
                                    <p:animMotion origin="layout" path="M 2.08333E-7 -3.7037E-6 L 2.08333E-7 -0.05532 " pathEditMode="relative" rAng="0" ptsTypes="AA">
                                      <p:cBhvr>
                                        <p:cTn id="16" dur="1500" fill="hold"/>
                                        <p:tgtEl>
                                          <p:spTgt spid="34"/>
                                        </p:tgtEl>
                                        <p:attrNameLst>
                                          <p:attrName>ppt_x</p:attrName>
                                          <p:attrName>ppt_y</p:attrName>
                                        </p:attrNameLst>
                                      </p:cBhvr>
                                      <p:rCtr x="0" y="-2778"/>
                                    </p:animMotion>
                                  </p:childTnLst>
                                </p:cTn>
                              </p:par>
                              <p:par>
                                <p:cTn id="17" presetID="6" presetClass="emph" presetSubtype="0" repeatCount="indefinite" accel="50000" decel="50000" autoRev="1" fill="hold" grpId="0" nodeType="withEffect">
                                  <p:stCondLst>
                                    <p:cond delay="0"/>
                                  </p:stCondLst>
                                  <p:childTnLst>
                                    <p:animScale>
                                      <p:cBhvr>
                                        <p:cTn id="18" dur="1500" fill="hold"/>
                                        <p:tgtEl>
                                          <p:spTgt spid="35"/>
                                        </p:tgtEl>
                                      </p:cBhvr>
                                      <p:by x="100000" y="125000"/>
                                    </p:animScale>
                                  </p:childTnLst>
                                </p:cTn>
                              </p:par>
                              <p:par>
                                <p:cTn id="19" presetID="42" presetClass="path" presetSubtype="0" repeatCount="indefinite" accel="50000" decel="50000" autoRev="1" fill="hold" grpId="1" nodeType="withEffect">
                                  <p:stCondLst>
                                    <p:cond delay="0"/>
                                  </p:stCondLst>
                                  <p:childTnLst>
                                    <p:animMotion origin="layout" path="M 4.16667E-7 -3.7037E-6 L 4.16667E-7 -0.05532 " pathEditMode="relative" rAng="0" ptsTypes="AA">
                                      <p:cBhvr>
                                        <p:cTn id="20" dur="1500" fill="hold"/>
                                        <p:tgtEl>
                                          <p:spTgt spid="35"/>
                                        </p:tgtEl>
                                        <p:attrNameLst>
                                          <p:attrName>ppt_x</p:attrName>
                                          <p:attrName>ppt_y</p:attrName>
                                        </p:attrNameLst>
                                      </p:cBhvr>
                                      <p:rCtr x="0" y="-2778"/>
                                    </p:animMotion>
                                  </p:childTnLst>
                                </p:cTn>
                              </p:par>
                              <p:par>
                                <p:cTn id="21" presetID="6" presetClass="emph" presetSubtype="0" repeatCount="indefinite" accel="50000" decel="50000" autoRev="1" fill="hold" grpId="0" nodeType="withEffect">
                                  <p:stCondLst>
                                    <p:cond delay="1200"/>
                                  </p:stCondLst>
                                  <p:childTnLst>
                                    <p:animScale>
                                      <p:cBhvr>
                                        <p:cTn id="22" dur="1500" fill="hold"/>
                                        <p:tgtEl>
                                          <p:spTgt spid="36"/>
                                        </p:tgtEl>
                                      </p:cBhvr>
                                      <p:by x="100000" y="125000"/>
                                    </p:animScale>
                                  </p:childTnLst>
                                </p:cTn>
                              </p:par>
                              <p:par>
                                <p:cTn id="23" presetID="42" presetClass="path" presetSubtype="0" repeatCount="indefinite" accel="50000" decel="50000" autoRev="1" fill="hold" grpId="1" nodeType="withEffect">
                                  <p:stCondLst>
                                    <p:cond delay="1200"/>
                                  </p:stCondLst>
                                  <p:childTnLst>
                                    <p:animMotion origin="layout" path="M -1.45833E-6 -3.7037E-6 L -1.45833E-6 -0.05532 " pathEditMode="relative" rAng="0" ptsTypes="AA">
                                      <p:cBhvr>
                                        <p:cTn id="24" dur="1500" fill="hold"/>
                                        <p:tgtEl>
                                          <p:spTgt spid="36"/>
                                        </p:tgtEl>
                                        <p:attrNameLst>
                                          <p:attrName>ppt_x</p:attrName>
                                          <p:attrName>ppt_y</p:attrName>
                                        </p:attrNameLst>
                                      </p:cBhvr>
                                      <p:rCtr x="0" y="-2778"/>
                                    </p:animMotion>
                                  </p:childTnLst>
                                </p:cTn>
                              </p:par>
                              <p:par>
                                <p:cTn id="25" presetID="6" presetClass="emph" presetSubtype="0" repeatCount="indefinite" accel="50000" decel="50000" autoRev="1" fill="hold" grpId="0" nodeType="withEffect">
                                  <p:stCondLst>
                                    <p:cond delay="1600"/>
                                  </p:stCondLst>
                                  <p:childTnLst>
                                    <p:animScale>
                                      <p:cBhvr>
                                        <p:cTn id="26" dur="1500" fill="hold"/>
                                        <p:tgtEl>
                                          <p:spTgt spid="37"/>
                                        </p:tgtEl>
                                      </p:cBhvr>
                                      <p:by x="100000" y="125000"/>
                                    </p:animScale>
                                  </p:childTnLst>
                                </p:cTn>
                              </p:par>
                              <p:par>
                                <p:cTn id="27" presetID="42" presetClass="path" presetSubtype="0" repeatCount="indefinite" accel="50000" decel="50000" autoRev="1" fill="hold" grpId="1" nodeType="withEffect">
                                  <p:stCondLst>
                                    <p:cond delay="1600"/>
                                  </p:stCondLst>
                                  <p:childTnLst>
                                    <p:animMotion origin="layout" path="M 2.5E-6 -3.7037E-6 L 2.5E-6 -0.05532 " pathEditMode="relative" rAng="0" ptsTypes="AA">
                                      <p:cBhvr>
                                        <p:cTn id="28" dur="1500" fill="hold"/>
                                        <p:tgtEl>
                                          <p:spTgt spid="37"/>
                                        </p:tgtEl>
                                        <p:attrNameLst>
                                          <p:attrName>ppt_x</p:attrName>
                                          <p:attrName>ppt_y</p:attrName>
                                        </p:attrNameLst>
                                      </p:cBhvr>
                                      <p:rCtr x="0" y="-2778"/>
                                    </p:animMotion>
                                  </p:childTnLst>
                                </p:cTn>
                              </p:par>
                              <p:par>
                                <p:cTn id="29" presetID="6" presetClass="emph" presetSubtype="0" repeatCount="indefinite" accel="50000" decel="50000" autoRev="1" fill="hold" grpId="0" nodeType="withEffect">
                                  <p:stCondLst>
                                    <p:cond delay="2000"/>
                                  </p:stCondLst>
                                  <p:childTnLst>
                                    <p:animScale>
                                      <p:cBhvr>
                                        <p:cTn id="30" dur="1500" fill="hold"/>
                                        <p:tgtEl>
                                          <p:spTgt spid="38"/>
                                        </p:tgtEl>
                                      </p:cBhvr>
                                      <p:by x="100000" y="125000"/>
                                    </p:animScale>
                                  </p:childTnLst>
                                </p:cTn>
                              </p:par>
                              <p:par>
                                <p:cTn id="31" presetID="42" presetClass="path" presetSubtype="0" repeatCount="indefinite" accel="50000" decel="50000" autoRev="1" fill="hold" grpId="1" nodeType="withEffect">
                                  <p:stCondLst>
                                    <p:cond delay="2000"/>
                                  </p:stCondLst>
                                  <p:childTnLst>
                                    <p:animMotion origin="layout" path="M -1.45833E-6 -3.7037E-6 L -1.45833E-6 -0.05532 " pathEditMode="relative" rAng="0" ptsTypes="AA">
                                      <p:cBhvr>
                                        <p:cTn id="32" dur="1500" fill="hold"/>
                                        <p:tgtEl>
                                          <p:spTgt spid="38"/>
                                        </p:tgtEl>
                                        <p:attrNameLst>
                                          <p:attrName>ppt_x</p:attrName>
                                          <p:attrName>ppt_y</p:attrName>
                                        </p:attrNameLst>
                                      </p:cBhvr>
                                      <p:rCtr x="0" y="-2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CE1D1B-FC12-B1AE-6B35-7D5B553A46E1}"/>
              </a:ext>
            </a:extLst>
          </p:cNvPr>
          <p:cNvSpPr/>
          <p:nvPr/>
        </p:nvSpPr>
        <p:spPr>
          <a:xfrm>
            <a:off x="2698955" y="308488"/>
            <a:ext cx="6794090" cy="6241025"/>
          </a:xfrm>
          <a:prstGeom prst="ellipse">
            <a:avLst/>
          </a:prstGeom>
          <a:solidFill>
            <a:srgbClr val="25282C">
              <a:alpha val="7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 name="Graphic 2" descr="Potion with solid fill">
            <a:extLst>
              <a:ext uri="{FF2B5EF4-FFF2-40B4-BE49-F238E27FC236}">
                <a16:creationId xmlns:a16="http://schemas.microsoft.com/office/drawing/2014/main" id="{782FECCC-7414-214F-E8EB-87D2830040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98380" y="659779"/>
            <a:ext cx="2795240" cy="2795240"/>
          </a:xfrm>
          <a:prstGeom prst="rect">
            <a:avLst/>
          </a:prstGeom>
        </p:spPr>
      </p:pic>
      <p:sp>
        <p:nvSpPr>
          <p:cNvPr id="4" name="Rectangle 3">
            <a:extLst>
              <a:ext uri="{FF2B5EF4-FFF2-40B4-BE49-F238E27FC236}">
                <a16:creationId xmlns:a16="http://schemas.microsoft.com/office/drawing/2014/main" id="{65451BE1-8413-8FD5-E809-B914BF48CD40}"/>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spTree>
    <p:extLst>
      <p:ext uri="{BB962C8B-B14F-4D97-AF65-F5344CB8AC3E}">
        <p14:creationId xmlns:p14="http://schemas.microsoft.com/office/powerpoint/2010/main" val="35734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34FD37-6D74-5F2D-9420-A7B4CBF83583}"/>
              </a:ext>
            </a:extLst>
          </p:cNvPr>
          <p:cNvSpPr/>
          <p:nvPr/>
        </p:nvSpPr>
        <p:spPr>
          <a:xfrm>
            <a:off x="-1828801" y="-2407920"/>
            <a:ext cx="15880081" cy="1197864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useBgFill="1">
        <p:nvSpPr>
          <p:cNvPr id="9" name="Rectangle 8">
            <a:extLst>
              <a:ext uri="{FF2B5EF4-FFF2-40B4-BE49-F238E27FC236}">
                <a16:creationId xmlns:a16="http://schemas.microsoft.com/office/drawing/2014/main" id="{A07B57F3-87B0-7F76-3A84-0B269B9C71E0}"/>
              </a:ext>
            </a:extLst>
          </p:cNvPr>
          <p:cNvSpPr/>
          <p:nvPr/>
        </p:nvSpPr>
        <p:spPr>
          <a:xfrm>
            <a:off x="1031053" y="3371829"/>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purple and pink background&#10;&#10;Description automatically generated">
            <a:extLst>
              <a:ext uri="{FF2B5EF4-FFF2-40B4-BE49-F238E27FC236}">
                <a16:creationId xmlns:a16="http://schemas.microsoft.com/office/drawing/2014/main" id="{5FE42CE5-913E-5CB0-2171-C81B5F37C1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8188" b="8188"/>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890D0CFE-26CE-633F-C684-8D0277AB7C24}"/>
              </a:ext>
            </a:extLst>
          </p:cNvPr>
          <p:cNvSpPr/>
          <p:nvPr/>
        </p:nvSpPr>
        <p:spPr>
          <a:xfrm>
            <a:off x="2914022" y="3481925"/>
            <a:ext cx="6196524" cy="304698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Our solution incorporates two key components: </a:t>
            </a:r>
            <a:r>
              <a:rPr lang="en-US" b="1" dirty="0">
                <a:solidFill>
                  <a:schemeClr val="bg1"/>
                </a:solidFill>
              </a:rPr>
              <a:t>a Security Analyzer, machine learning-based phishing attack detection</a:t>
            </a:r>
            <a:r>
              <a:rPr lang="en-US" dirty="0">
                <a:solidFill>
                  <a:schemeClr val="bg1"/>
                </a:solidFill>
              </a:rPr>
              <a:t>. The security analyzer is designed </a:t>
            </a:r>
            <a:r>
              <a:rPr lang="en-US" b="1" dirty="0">
                <a:solidFill>
                  <a:schemeClr val="bg1"/>
                </a:solidFill>
              </a:rPr>
              <a:t>to automate information gathering and vulnerability scanning </a:t>
            </a:r>
            <a:r>
              <a:rPr lang="en-US" dirty="0">
                <a:solidFill>
                  <a:schemeClr val="bg1"/>
                </a:solidFill>
              </a:rPr>
              <a:t>across the firmware of the embedded devices. Additionally, our system incorporates an advanced Phishing-Attack-Detection mechanism leveraging machine learning algorithms. Complementing this is an advanced </a:t>
            </a:r>
            <a:r>
              <a:rPr lang="en-US" b="1" dirty="0">
                <a:solidFill>
                  <a:schemeClr val="bg1"/>
                </a:solidFill>
              </a:rPr>
              <a:t>antivirus scan that rigorously inspects all devices</a:t>
            </a:r>
            <a:r>
              <a:rPr lang="en-US" dirty="0">
                <a:solidFill>
                  <a:schemeClr val="bg1"/>
                </a:solidFill>
              </a:rPr>
              <a:t> for malicious software and potential threats.</a:t>
            </a:r>
            <a:endParaRPr lang="en-IN" dirty="0">
              <a:solidFill>
                <a:schemeClr val="bg1"/>
              </a:solidFill>
            </a:endParaRPr>
          </a:p>
        </p:txBody>
      </p:sp>
      <p:pic>
        <p:nvPicPr>
          <p:cNvPr id="11" name="Graphic 10" descr="Potion with solid fill">
            <a:extLst>
              <a:ext uri="{FF2B5EF4-FFF2-40B4-BE49-F238E27FC236}">
                <a16:creationId xmlns:a16="http://schemas.microsoft.com/office/drawing/2014/main" id="{961FBA93-67A5-B74D-7F7D-7B7589C7732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p:nvSpPr>
          <p:cNvPr id="12" name="Rectangle 11">
            <a:extLst>
              <a:ext uri="{FF2B5EF4-FFF2-40B4-BE49-F238E27FC236}">
                <a16:creationId xmlns:a16="http://schemas.microsoft.com/office/drawing/2014/main" id="{DC64D926-2E7F-D397-330E-0A46B13BDFEC}"/>
              </a:ext>
            </a:extLst>
          </p:cNvPr>
          <p:cNvSpPr/>
          <p:nvPr/>
        </p:nvSpPr>
        <p:spPr>
          <a:xfrm>
            <a:off x="3163153" y="1834088"/>
            <a:ext cx="5865708" cy="144655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prstClr val="white"/>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sp useBgFill="1">
        <p:nvSpPr>
          <p:cNvPr id="13" name="Oval 12">
            <a:extLst>
              <a:ext uri="{FF2B5EF4-FFF2-40B4-BE49-F238E27FC236}">
                <a16:creationId xmlns:a16="http://schemas.microsoft.com/office/drawing/2014/main" id="{DEE3AAE5-F09C-6A40-3FDA-D3363A0AAD81}"/>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4" name="Oval 13">
            <a:extLst>
              <a:ext uri="{FF2B5EF4-FFF2-40B4-BE49-F238E27FC236}">
                <a16:creationId xmlns:a16="http://schemas.microsoft.com/office/drawing/2014/main" id="{326DD768-DE00-37B2-59B4-9086091D21BE}"/>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15" name="Oval 14">
            <a:extLst>
              <a:ext uri="{FF2B5EF4-FFF2-40B4-BE49-F238E27FC236}">
                <a16:creationId xmlns:a16="http://schemas.microsoft.com/office/drawing/2014/main" id="{38BF67E0-C172-4230-A6F0-9722199C543F}"/>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654DF665-78B0-C511-34AC-D46AFC37E788}"/>
              </a:ext>
            </a:extLst>
          </p:cNvPr>
          <p:cNvSpPr txBox="1"/>
          <p:nvPr/>
        </p:nvSpPr>
        <p:spPr>
          <a:xfrm>
            <a:off x="4796372" y="3252382"/>
            <a:ext cx="2648516" cy="461665"/>
          </a:xfrm>
          <a:prstGeom prst="rect">
            <a:avLst/>
          </a:prstGeom>
          <a:noFill/>
        </p:spPr>
        <p:txBody>
          <a:bodyPr wrap="square" rtlCol="0">
            <a:spAutoFit/>
          </a:bodyPr>
          <a:lstStyle/>
          <a:p>
            <a:r>
              <a:rPr lang="en-IN" sz="2400" b="1" u="sng" dirty="0">
                <a:solidFill>
                  <a:schemeClr val="bg1"/>
                </a:solidFill>
              </a:rPr>
              <a:t>IDENTIFICATION</a:t>
            </a:r>
          </a:p>
        </p:txBody>
      </p:sp>
    </p:spTree>
    <p:extLst>
      <p:ext uri="{BB962C8B-B14F-4D97-AF65-F5344CB8AC3E}">
        <p14:creationId xmlns:p14="http://schemas.microsoft.com/office/powerpoint/2010/main" val="3467859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800"/>
                                  </p:stCondLst>
                                  <p:childTnLst>
                                    <p:animScale>
                                      <p:cBhvr>
                                        <p:cTn id="6" dur="1500" fill="hold"/>
                                        <p:tgtEl>
                                          <p:spTgt spid="9"/>
                                        </p:tgtEl>
                                      </p:cBhvr>
                                      <p:by x="100000" y="125000"/>
                                    </p:animScale>
                                  </p:childTnLst>
                                </p:cTn>
                              </p:par>
                              <p:par>
                                <p:cTn id="7" presetID="42" presetClass="path" presetSubtype="0" repeatCount="indefinite" accel="50000" decel="50000" autoRev="1" fill="hold" grpId="1" nodeType="withEffect">
                                  <p:stCondLst>
                                    <p:cond delay="800"/>
                                  </p:stCondLst>
                                  <p:childTnLst>
                                    <p:animMotion origin="layout" path="M -4.79167E-6 -1.48148E-6 L -4.79167E-6 -0.05532 " pathEditMode="relative" rAng="0" ptsTypes="AA">
                                      <p:cBhvr>
                                        <p:cTn id="8" dur="1500" fill="hold"/>
                                        <p:tgtEl>
                                          <p:spTgt spid="9"/>
                                        </p:tgtEl>
                                        <p:attrNameLst>
                                          <p:attrName>ppt_x</p:attrName>
                                          <p:attrName>ppt_y</p:attrName>
                                        </p:attrNameLst>
                                      </p:cBhvr>
                                      <p:rCtr x="0" y="-2778"/>
                                    </p:animMotion>
                                  </p:childTnLst>
                                </p:cTn>
                              </p:par>
                              <p:par>
                                <p:cTn id="9" presetID="10" presetClass="entr" presetSubtype="0" repeatCount="indefinite" fill="hold" grpId="0" nodeType="withEffect">
                                  <p:stCondLst>
                                    <p:cond delay="4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2" presetID="64" presetClass="path" presetSubtype="0" repeatCount="indefinite" fill="hold" grpId="1" nodeType="withEffect">
                                  <p:stCondLst>
                                    <p:cond delay="400"/>
                                  </p:stCondLst>
                                  <p:childTnLst>
                                    <p:animMotion origin="layout" path="M 3.54167E-6 3.33333E-6 L 3.54167E-6 -0.13889 " pathEditMode="relative" rAng="0" ptsTypes="AA">
                                      <p:cBhvr>
                                        <p:cTn id="13" dur="2000" fill="hold"/>
                                        <p:tgtEl>
                                          <p:spTgt spid="13"/>
                                        </p:tgtEl>
                                        <p:attrNameLst>
                                          <p:attrName>ppt_x</p:attrName>
                                          <p:attrName>ppt_y</p:attrName>
                                        </p:attrNameLst>
                                      </p:cBhvr>
                                      <p:rCtr x="0" y="-6944"/>
                                    </p:animMotion>
                                  </p:childTnLst>
                                </p:cTn>
                              </p:par>
                              <p:par>
                                <p:cTn id="14" presetID="10" presetClass="entr" presetSubtype="0" repeatCount="indefinite" fill="hold" grpId="0" nodeType="withEffect">
                                  <p:stCondLst>
                                    <p:cond delay="8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subTnLst>
                                    <p:set>
                                      <p:cBhvr override="childStyle">
                                        <p:cTn dur="1" fill="hold" display="0" masterRel="sameClick" afterEffect="1">
                                          <p:stCondLst>
                                            <p:cond evt="end" delay="0">
                                              <p:tn val="14"/>
                                            </p:cond>
                                          </p:stCondLst>
                                        </p:cTn>
                                        <p:tgtEl>
                                          <p:spTgt spid="14"/>
                                        </p:tgtEl>
                                        <p:attrNameLst>
                                          <p:attrName>style.visibility</p:attrName>
                                        </p:attrNameLst>
                                      </p:cBhvr>
                                      <p:to>
                                        <p:strVal val="hidden"/>
                                      </p:to>
                                    </p:set>
                                  </p:subTnLst>
                                </p:cTn>
                              </p:par>
                              <p:par>
                                <p:cTn id="17" presetID="64" presetClass="path" presetSubtype="0" repeatCount="indefinite" fill="hold" grpId="1" nodeType="withEffect">
                                  <p:stCondLst>
                                    <p:cond delay="800"/>
                                  </p:stCondLst>
                                  <p:childTnLst>
                                    <p:animMotion origin="layout" path="M 1.875E-6 0 L 1.875E-6 -0.13889 " pathEditMode="relative" rAng="0" ptsTypes="AA">
                                      <p:cBhvr>
                                        <p:cTn id="18" dur="2000" fill="hold"/>
                                        <p:tgtEl>
                                          <p:spTgt spid="14"/>
                                        </p:tgtEl>
                                        <p:attrNameLst>
                                          <p:attrName>ppt_x</p:attrName>
                                          <p:attrName>ppt_y</p:attrName>
                                        </p:attrNameLst>
                                      </p:cBhvr>
                                      <p:rCtr x="0" y="-6944"/>
                                    </p:animMotion>
                                  </p:childTnLst>
                                </p:cTn>
                              </p:par>
                              <p:par>
                                <p:cTn id="19" presetID="10" presetClass="entr" presetSubtype="0" repeatCount="indefinite"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000"/>
                                        <p:tgtEl>
                                          <p:spTgt spid="15"/>
                                        </p:tgtEl>
                                      </p:cBhvr>
                                    </p:animEffect>
                                  </p:childTnLst>
                                  <p:subTnLst>
                                    <p:set>
                                      <p:cBhvr override="childStyle">
                                        <p:cTn dur="1" fill="hold" display="0" masterRel="sameClick" afterEffect="1">
                                          <p:stCondLst>
                                            <p:cond evt="end" delay="0">
                                              <p:tn val="19"/>
                                            </p:cond>
                                          </p:stCondLst>
                                        </p:cTn>
                                        <p:tgtEl>
                                          <p:spTgt spid="15"/>
                                        </p:tgtEl>
                                        <p:attrNameLst>
                                          <p:attrName>style.visibility</p:attrName>
                                        </p:attrNameLst>
                                      </p:cBhvr>
                                      <p:to>
                                        <p:strVal val="hidden"/>
                                      </p:to>
                                    </p:set>
                                  </p:subTnLst>
                                </p:cTn>
                              </p:par>
                              <p:par>
                                <p:cTn id="22" presetID="64" presetClass="path" presetSubtype="0" repeatCount="indefinite" fill="hold" grpId="1" nodeType="withEffect">
                                  <p:stCondLst>
                                    <p:cond delay="0"/>
                                  </p:stCondLst>
                                  <p:childTnLst>
                                    <p:animMotion origin="layout" path="M 3.54167E-6 -4.81481E-6 L 3.54167E-6 -0.13888 " pathEditMode="relative" rAng="0" ptsTypes="AA">
                                      <p:cBhvr>
                                        <p:cTn id="23" dur="2000" fill="hold"/>
                                        <p:tgtEl>
                                          <p:spTgt spid="15"/>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4" grpId="0" animBg="1"/>
      <p:bldP spid="14" grpId="1" animBg="1"/>
      <p:bldP spid="15" grpId="0" animBg="1"/>
      <p:bldP spid="1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E0CE1D1B-FC12-B1AE-6B35-7D5B553A46E1}"/>
              </a:ext>
            </a:extLst>
          </p:cNvPr>
          <p:cNvSpPr/>
          <p:nvPr/>
        </p:nvSpPr>
        <p:spPr>
          <a:xfrm>
            <a:off x="2698955" y="308488"/>
            <a:ext cx="6794090" cy="6241025"/>
          </a:xfrm>
          <a:prstGeom prst="ellipse">
            <a:avLst/>
          </a:prstGeom>
          <a:solidFill>
            <a:srgbClr val="25282C">
              <a:alpha val="70000"/>
            </a:srgb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3" name="Graphic 2" descr="Potion with solid fill">
            <a:extLst>
              <a:ext uri="{FF2B5EF4-FFF2-40B4-BE49-F238E27FC236}">
                <a16:creationId xmlns:a16="http://schemas.microsoft.com/office/drawing/2014/main" id="{782FECCC-7414-214F-E8EB-87D2830040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98380" y="659779"/>
            <a:ext cx="2795240" cy="2795240"/>
          </a:xfrm>
          <a:prstGeom prst="rect">
            <a:avLst/>
          </a:prstGeom>
        </p:spPr>
      </p:pic>
      <p:sp>
        <p:nvSpPr>
          <p:cNvPr id="4" name="Rectangle 3">
            <a:extLst>
              <a:ext uri="{FF2B5EF4-FFF2-40B4-BE49-F238E27FC236}">
                <a16:creationId xmlns:a16="http://schemas.microsoft.com/office/drawing/2014/main" id="{65451BE1-8413-8FD5-E809-B914BF48CD40}"/>
              </a:ext>
            </a:extLst>
          </p:cNvPr>
          <p:cNvSpPr/>
          <p:nvPr/>
        </p:nvSpPr>
        <p:spPr>
          <a:xfrm>
            <a:off x="2947643" y="3389971"/>
            <a:ext cx="6296718"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LT" sz="8800" b="1" i="0" u="none" strike="noStrike" kern="1200" cap="none" spc="-150" normalizeH="0" baseline="0" noProof="0" dirty="0">
                <a:ln>
                  <a:noFill/>
                </a:ln>
                <a:solidFill>
                  <a:srgbClr val="FFFFFF"/>
                </a:solidFill>
                <a:effectLst>
                  <a:outerShdw blurRad="419100" sx="102000" sy="102000" algn="ctr" rotWithShape="0">
                    <a:prstClr val="black">
                      <a:alpha val="29000"/>
                    </a:prstClr>
                  </a:outerShdw>
                </a:effectLst>
                <a:uLnTx/>
                <a:uFillTx/>
                <a:latin typeface="Raleway Black" panose="020B0503030101060003" pitchFamily="34" charset="77"/>
                <a:ea typeface="+mn-ea"/>
                <a:cs typeface="+mn-cs"/>
              </a:rPr>
              <a:t>SOLUTION</a:t>
            </a:r>
          </a:p>
        </p:txBody>
      </p:sp>
    </p:spTree>
    <p:extLst>
      <p:ext uri="{BB962C8B-B14F-4D97-AF65-F5344CB8AC3E}">
        <p14:creationId xmlns:p14="http://schemas.microsoft.com/office/powerpoint/2010/main" val="384347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34FD37-6D74-5F2D-9420-A7B4CBF83583}"/>
              </a:ext>
            </a:extLst>
          </p:cNvPr>
          <p:cNvSpPr/>
          <p:nvPr/>
        </p:nvSpPr>
        <p:spPr>
          <a:xfrm>
            <a:off x="-1828801" y="-2407920"/>
            <a:ext cx="15880081" cy="11978640"/>
          </a:xfrm>
          <a:prstGeom prst="ellipse">
            <a:avLst/>
          </a:prstGeom>
          <a:no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useBgFill="1">
        <p:nvSpPr>
          <p:cNvPr id="9" name="Rectangle 8">
            <a:extLst>
              <a:ext uri="{FF2B5EF4-FFF2-40B4-BE49-F238E27FC236}">
                <a16:creationId xmlns:a16="http://schemas.microsoft.com/office/drawing/2014/main" id="{A07B57F3-87B0-7F76-3A84-0B269B9C71E0}"/>
              </a:ext>
            </a:extLst>
          </p:cNvPr>
          <p:cNvSpPr/>
          <p:nvPr/>
        </p:nvSpPr>
        <p:spPr>
          <a:xfrm>
            <a:off x="1031053" y="3371829"/>
            <a:ext cx="602166" cy="3033133"/>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purple and pink background&#10;&#10;Description automatically generated">
            <a:extLst>
              <a:ext uri="{FF2B5EF4-FFF2-40B4-BE49-F238E27FC236}">
                <a16:creationId xmlns:a16="http://schemas.microsoft.com/office/drawing/2014/main" id="{5FE42CE5-913E-5CB0-2171-C81B5F37C1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8188" b="8188"/>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890D0CFE-26CE-633F-C684-8D0277AB7C24}"/>
              </a:ext>
            </a:extLst>
          </p:cNvPr>
          <p:cNvSpPr/>
          <p:nvPr/>
        </p:nvSpPr>
        <p:spPr>
          <a:xfrm>
            <a:off x="3163153" y="3310061"/>
            <a:ext cx="6029092" cy="286232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Our solution incorporates two key components: </a:t>
            </a:r>
            <a:r>
              <a:rPr lang="en-US" b="1" dirty="0">
                <a:solidFill>
                  <a:schemeClr val="bg1"/>
                </a:solidFill>
              </a:rPr>
              <a:t>Permanent hardware bans</a:t>
            </a:r>
            <a:r>
              <a:rPr lang="en-US" dirty="0">
                <a:solidFill>
                  <a:schemeClr val="bg1"/>
                </a:solidFill>
              </a:rPr>
              <a:t>. The first strategy involves </a:t>
            </a:r>
            <a:r>
              <a:rPr lang="en-US" b="1" dirty="0">
                <a:solidFill>
                  <a:schemeClr val="bg1"/>
                </a:solidFill>
              </a:rPr>
              <a:t>MAC Address Banning, IP Address Banning </a:t>
            </a:r>
            <a:r>
              <a:rPr lang="en-US" dirty="0">
                <a:solidFill>
                  <a:schemeClr val="bg1"/>
                </a:solidFill>
              </a:rPr>
              <a:t>and ban a specific piece of hardware using Motherboard Serial Number. </a:t>
            </a:r>
            <a:r>
              <a:rPr lang="en-US" b="1" dirty="0">
                <a:solidFill>
                  <a:schemeClr val="bg1"/>
                </a:solidFill>
              </a:rPr>
              <a:t>Cryptographic hashing </a:t>
            </a:r>
            <a:r>
              <a:rPr lang="en-US" dirty="0">
                <a:solidFill>
                  <a:schemeClr val="bg1"/>
                </a:solidFill>
              </a:rPr>
              <a:t>is a process that transforms input data into a fixed-size string of characters, which is typically a hash value. An </a:t>
            </a:r>
            <a:r>
              <a:rPr lang="en-US" b="1" dirty="0">
                <a:solidFill>
                  <a:schemeClr val="bg1"/>
                </a:solidFill>
              </a:rPr>
              <a:t>HWID (Hardware ID) ban </a:t>
            </a:r>
            <a:r>
              <a:rPr lang="en-US" dirty="0">
                <a:solidFill>
                  <a:schemeClr val="bg1"/>
                </a:solidFill>
              </a:rPr>
              <a:t>involves blocking access to a system or service based on the unique hardware identifiers of a device</a:t>
            </a:r>
            <a:endParaRPr kumimoji="0" lang="en-LT" b="0" i="0" u="none" strike="noStrike" kern="1200" cap="none" spc="300" normalizeH="0" baseline="0" noProof="0" dirty="0">
              <a:ln>
                <a:noFill/>
              </a:ln>
              <a:solidFill>
                <a:schemeClr val="bg1"/>
              </a:solidFill>
              <a:effectLst/>
              <a:uLnTx/>
              <a:uFillTx/>
              <a:latin typeface="Raleway" panose="020B0503030101060003" pitchFamily="34" charset="77"/>
              <a:ea typeface="+mn-ea"/>
              <a:cs typeface="+mn-cs"/>
            </a:endParaRPr>
          </a:p>
        </p:txBody>
      </p:sp>
      <p:pic>
        <p:nvPicPr>
          <p:cNvPr id="11" name="Graphic 10" descr="Potion with solid fill">
            <a:extLst>
              <a:ext uri="{FF2B5EF4-FFF2-40B4-BE49-F238E27FC236}">
                <a16:creationId xmlns:a16="http://schemas.microsoft.com/office/drawing/2014/main" id="{961FBA93-67A5-B74D-7F7D-7B7589C7732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1783" y="234176"/>
            <a:ext cx="1728434" cy="1728434"/>
          </a:xfrm>
          <a:prstGeom prst="rect">
            <a:avLst/>
          </a:prstGeom>
          <a:effectLst>
            <a:outerShdw blurRad="177800" sx="102000" sy="102000" algn="ctr" rotWithShape="0">
              <a:prstClr val="black">
                <a:alpha val="40000"/>
              </a:prstClr>
            </a:outerShdw>
          </a:effectLst>
        </p:spPr>
      </p:pic>
      <p:sp>
        <p:nvSpPr>
          <p:cNvPr id="12" name="Rectangle 11">
            <a:extLst>
              <a:ext uri="{FF2B5EF4-FFF2-40B4-BE49-F238E27FC236}">
                <a16:creationId xmlns:a16="http://schemas.microsoft.com/office/drawing/2014/main" id="{DC64D926-2E7F-D397-330E-0A46B13BDFEC}"/>
              </a:ext>
            </a:extLst>
          </p:cNvPr>
          <p:cNvSpPr/>
          <p:nvPr/>
        </p:nvSpPr>
        <p:spPr>
          <a:xfrm>
            <a:off x="3163153" y="1834088"/>
            <a:ext cx="5865708" cy="1446550"/>
          </a:xfrm>
          <a:prstGeom prst="rect">
            <a:avLst/>
          </a:prstGeom>
        </p:spPr>
        <p:txBody>
          <a:bodyPr wrap="none">
            <a:spAutoFit/>
          </a:bodyPr>
          <a:lstStyle/>
          <a:p>
            <a:pPr algn="ctr"/>
            <a:r>
              <a:rPr lang="en-LT" sz="8800" b="1" spc="-150" dirty="0">
                <a:solidFill>
                  <a:schemeClr val="bg1"/>
                </a:solidFill>
                <a:effectLst>
                  <a:outerShdw blurRad="419100" sx="102000" sy="102000" algn="ctr" rotWithShape="0">
                    <a:prstClr val="black">
                      <a:alpha val="29000"/>
                    </a:prstClr>
                  </a:outerShdw>
                </a:effectLst>
                <a:latin typeface="Raleway Black" panose="020B0503030101060003" pitchFamily="34" charset="77"/>
              </a:rPr>
              <a:t>SOLUTION</a:t>
            </a:r>
          </a:p>
        </p:txBody>
      </p:sp>
      <p:sp useBgFill="1">
        <p:nvSpPr>
          <p:cNvPr id="13" name="Oval 12">
            <a:extLst>
              <a:ext uri="{FF2B5EF4-FFF2-40B4-BE49-F238E27FC236}">
                <a16:creationId xmlns:a16="http://schemas.microsoft.com/office/drawing/2014/main" id="{DEE3AAE5-F09C-6A40-3FDA-D3363A0AAD81}"/>
              </a:ext>
            </a:extLst>
          </p:cNvPr>
          <p:cNvSpPr/>
          <p:nvPr/>
        </p:nvSpPr>
        <p:spPr>
          <a:xfrm>
            <a:off x="9288907" y="1657274"/>
            <a:ext cx="1030414" cy="1030414"/>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4" name="Oval 13">
            <a:extLst>
              <a:ext uri="{FF2B5EF4-FFF2-40B4-BE49-F238E27FC236}">
                <a16:creationId xmlns:a16="http://schemas.microsoft.com/office/drawing/2014/main" id="{326DD768-DE00-37B2-59B4-9086091D21BE}"/>
              </a:ext>
            </a:extLst>
          </p:cNvPr>
          <p:cNvSpPr/>
          <p:nvPr/>
        </p:nvSpPr>
        <p:spPr>
          <a:xfrm>
            <a:off x="10018836" y="2564904"/>
            <a:ext cx="1728192" cy="172819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useBgFill="1">
        <p:nvSpPr>
          <p:cNvPr id="15" name="Oval 14">
            <a:extLst>
              <a:ext uri="{FF2B5EF4-FFF2-40B4-BE49-F238E27FC236}">
                <a16:creationId xmlns:a16="http://schemas.microsoft.com/office/drawing/2014/main" id="{38BF67E0-C172-4230-A6F0-9722199C543F}"/>
              </a:ext>
            </a:extLst>
          </p:cNvPr>
          <p:cNvSpPr/>
          <p:nvPr/>
        </p:nvSpPr>
        <p:spPr>
          <a:xfrm>
            <a:off x="8936754" y="1377174"/>
            <a:ext cx="363362" cy="363362"/>
          </a:xfrm>
          <a:prstGeom prst="ellipse">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sp>
        <p:nvSpPr>
          <p:cNvPr id="3" name="TextBox 2">
            <a:extLst>
              <a:ext uri="{FF2B5EF4-FFF2-40B4-BE49-F238E27FC236}">
                <a16:creationId xmlns:a16="http://schemas.microsoft.com/office/drawing/2014/main" id="{54841634-27E6-CD9C-8A67-3B856268396B}"/>
              </a:ext>
            </a:extLst>
          </p:cNvPr>
          <p:cNvSpPr txBox="1"/>
          <p:nvPr/>
        </p:nvSpPr>
        <p:spPr>
          <a:xfrm>
            <a:off x="5144756" y="3198167"/>
            <a:ext cx="2590383" cy="461665"/>
          </a:xfrm>
          <a:prstGeom prst="rect">
            <a:avLst/>
          </a:prstGeom>
          <a:noFill/>
        </p:spPr>
        <p:txBody>
          <a:bodyPr wrap="square" rtlCol="0">
            <a:spAutoFit/>
          </a:bodyPr>
          <a:lstStyle/>
          <a:p>
            <a:r>
              <a:rPr lang="en-IN" sz="2400" b="1" u="sng" dirty="0">
                <a:solidFill>
                  <a:schemeClr val="bg1"/>
                </a:solidFill>
              </a:rPr>
              <a:t>MITIGATION</a:t>
            </a:r>
          </a:p>
        </p:txBody>
      </p:sp>
    </p:spTree>
    <p:extLst>
      <p:ext uri="{BB962C8B-B14F-4D97-AF65-F5344CB8AC3E}">
        <p14:creationId xmlns:p14="http://schemas.microsoft.com/office/powerpoint/2010/main" val="101811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800"/>
                                  </p:stCondLst>
                                  <p:childTnLst>
                                    <p:animScale>
                                      <p:cBhvr>
                                        <p:cTn id="6" dur="1500" fill="hold"/>
                                        <p:tgtEl>
                                          <p:spTgt spid="9"/>
                                        </p:tgtEl>
                                      </p:cBhvr>
                                      <p:by x="100000" y="125000"/>
                                    </p:animScale>
                                  </p:childTnLst>
                                </p:cTn>
                              </p:par>
                              <p:par>
                                <p:cTn id="7" presetID="42" presetClass="path" presetSubtype="0" repeatCount="indefinite" accel="50000" decel="50000" autoRev="1" fill="hold" grpId="1" nodeType="withEffect">
                                  <p:stCondLst>
                                    <p:cond delay="800"/>
                                  </p:stCondLst>
                                  <p:childTnLst>
                                    <p:animMotion origin="layout" path="M -4.79167E-6 -1.48148E-6 L -4.79167E-6 -0.05532 " pathEditMode="relative" rAng="0" ptsTypes="AA">
                                      <p:cBhvr>
                                        <p:cTn id="8" dur="1500" fill="hold"/>
                                        <p:tgtEl>
                                          <p:spTgt spid="9"/>
                                        </p:tgtEl>
                                        <p:attrNameLst>
                                          <p:attrName>ppt_x</p:attrName>
                                          <p:attrName>ppt_y</p:attrName>
                                        </p:attrNameLst>
                                      </p:cBhvr>
                                      <p:rCtr x="0" y="-2778"/>
                                    </p:animMotion>
                                  </p:childTnLst>
                                </p:cTn>
                              </p:par>
                              <p:par>
                                <p:cTn id="9" presetID="10" presetClass="entr" presetSubtype="0" repeatCount="indefinite" fill="hold" grpId="0" nodeType="withEffect">
                                  <p:stCondLst>
                                    <p:cond delay="4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2" presetID="64" presetClass="path" presetSubtype="0" repeatCount="indefinite" fill="hold" grpId="1" nodeType="withEffect">
                                  <p:stCondLst>
                                    <p:cond delay="400"/>
                                  </p:stCondLst>
                                  <p:childTnLst>
                                    <p:animMotion origin="layout" path="M 3.54167E-6 3.33333E-6 L 3.54167E-6 -0.13889 " pathEditMode="relative" rAng="0" ptsTypes="AA">
                                      <p:cBhvr>
                                        <p:cTn id="13" dur="2000" fill="hold"/>
                                        <p:tgtEl>
                                          <p:spTgt spid="13"/>
                                        </p:tgtEl>
                                        <p:attrNameLst>
                                          <p:attrName>ppt_x</p:attrName>
                                          <p:attrName>ppt_y</p:attrName>
                                        </p:attrNameLst>
                                      </p:cBhvr>
                                      <p:rCtr x="0" y="-6944"/>
                                    </p:animMotion>
                                  </p:childTnLst>
                                </p:cTn>
                              </p:par>
                              <p:par>
                                <p:cTn id="14" presetID="10" presetClass="entr" presetSubtype="0" repeatCount="indefinite" fill="hold" grpId="0" nodeType="withEffect">
                                  <p:stCondLst>
                                    <p:cond delay="8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subTnLst>
                                    <p:set>
                                      <p:cBhvr override="childStyle">
                                        <p:cTn dur="1" fill="hold" display="0" masterRel="sameClick" afterEffect="1">
                                          <p:stCondLst>
                                            <p:cond evt="end" delay="0">
                                              <p:tn val="14"/>
                                            </p:cond>
                                          </p:stCondLst>
                                        </p:cTn>
                                        <p:tgtEl>
                                          <p:spTgt spid="14"/>
                                        </p:tgtEl>
                                        <p:attrNameLst>
                                          <p:attrName>style.visibility</p:attrName>
                                        </p:attrNameLst>
                                      </p:cBhvr>
                                      <p:to>
                                        <p:strVal val="hidden"/>
                                      </p:to>
                                    </p:set>
                                  </p:subTnLst>
                                </p:cTn>
                              </p:par>
                              <p:par>
                                <p:cTn id="17" presetID="64" presetClass="path" presetSubtype="0" repeatCount="indefinite" fill="hold" grpId="1" nodeType="withEffect">
                                  <p:stCondLst>
                                    <p:cond delay="800"/>
                                  </p:stCondLst>
                                  <p:childTnLst>
                                    <p:animMotion origin="layout" path="M 1.875E-6 0 L 1.875E-6 -0.13889 " pathEditMode="relative" rAng="0" ptsTypes="AA">
                                      <p:cBhvr>
                                        <p:cTn id="18" dur="2000" fill="hold"/>
                                        <p:tgtEl>
                                          <p:spTgt spid="14"/>
                                        </p:tgtEl>
                                        <p:attrNameLst>
                                          <p:attrName>ppt_x</p:attrName>
                                          <p:attrName>ppt_y</p:attrName>
                                        </p:attrNameLst>
                                      </p:cBhvr>
                                      <p:rCtr x="0" y="-6944"/>
                                    </p:animMotion>
                                  </p:childTnLst>
                                </p:cTn>
                              </p:par>
                              <p:par>
                                <p:cTn id="19" presetID="10" presetClass="entr" presetSubtype="0" repeatCount="indefinite"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000"/>
                                        <p:tgtEl>
                                          <p:spTgt spid="15"/>
                                        </p:tgtEl>
                                      </p:cBhvr>
                                    </p:animEffect>
                                  </p:childTnLst>
                                  <p:subTnLst>
                                    <p:set>
                                      <p:cBhvr override="childStyle">
                                        <p:cTn dur="1" fill="hold" display="0" masterRel="sameClick" afterEffect="1">
                                          <p:stCondLst>
                                            <p:cond evt="end" delay="0">
                                              <p:tn val="19"/>
                                            </p:cond>
                                          </p:stCondLst>
                                        </p:cTn>
                                        <p:tgtEl>
                                          <p:spTgt spid="15"/>
                                        </p:tgtEl>
                                        <p:attrNameLst>
                                          <p:attrName>style.visibility</p:attrName>
                                        </p:attrNameLst>
                                      </p:cBhvr>
                                      <p:to>
                                        <p:strVal val="hidden"/>
                                      </p:to>
                                    </p:set>
                                  </p:subTnLst>
                                </p:cTn>
                              </p:par>
                              <p:par>
                                <p:cTn id="22" presetID="64" presetClass="path" presetSubtype="0" repeatCount="indefinite" fill="hold" grpId="1" nodeType="withEffect">
                                  <p:stCondLst>
                                    <p:cond delay="0"/>
                                  </p:stCondLst>
                                  <p:childTnLst>
                                    <p:animMotion origin="layout" path="M 3.54167E-6 -4.81481E-6 L 3.54167E-6 -0.13888 " pathEditMode="relative" rAng="0" ptsTypes="AA">
                                      <p:cBhvr>
                                        <p:cTn id="23" dur="2000" fill="hold"/>
                                        <p:tgtEl>
                                          <p:spTgt spid="15"/>
                                        </p:tgtEl>
                                        <p:attrNameLst>
                                          <p:attrName>ppt_x</p:attrName>
                                          <p:attrName>ppt_y</p:attrName>
                                        </p:attrNameLst>
                                      </p:cBhvr>
                                      <p:rCtr x="0"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4" grpId="0" animBg="1"/>
      <p:bldP spid="14" grpId="1" animBg="1"/>
      <p:bldP spid="15" grpId="0" animBg="1"/>
      <p:bldP spid="15"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347</TotalTime>
  <Words>343</Words>
  <Application>Microsoft Office PowerPoint</Application>
  <PresentationFormat>Widescreen</PresentationFormat>
  <Paragraphs>31</Paragraphs>
  <Slides>11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Montserrat</vt:lpstr>
      <vt:lpstr>Raleway</vt:lpstr>
      <vt:lpstr>Raleway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Deeksha Chauhan1</dc:creator>
  <cp:lastModifiedBy>Deeksha</cp:lastModifiedBy>
  <cp:revision>6</cp:revision>
  <dcterms:created xsi:type="dcterms:W3CDTF">2024-10-17T08:48:38Z</dcterms:created>
  <dcterms:modified xsi:type="dcterms:W3CDTF">2024-10-19T03:01:52Z</dcterms:modified>
</cp:coreProperties>
</file>